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6" r:id="rId1"/>
  </p:sldMasterIdLst>
  <p:notesMasterIdLst>
    <p:notesMasterId r:id="rId62"/>
  </p:notesMasterIdLst>
  <p:handoutMasterIdLst>
    <p:handoutMasterId r:id="rId63"/>
  </p:handoutMasterIdLst>
  <p:sldIdLst>
    <p:sldId id="256" r:id="rId2"/>
    <p:sldId id="300" r:id="rId3"/>
    <p:sldId id="301" r:id="rId4"/>
    <p:sldId id="302" r:id="rId5"/>
    <p:sldId id="303" r:id="rId6"/>
    <p:sldId id="304" r:id="rId7"/>
    <p:sldId id="306" r:id="rId8"/>
    <p:sldId id="307" r:id="rId9"/>
    <p:sldId id="308" r:id="rId10"/>
    <p:sldId id="309" r:id="rId11"/>
    <p:sldId id="310" r:id="rId12"/>
    <p:sldId id="397" r:id="rId13"/>
    <p:sldId id="316" r:id="rId14"/>
    <p:sldId id="317" r:id="rId15"/>
    <p:sldId id="318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83" r:id="rId28"/>
    <p:sldId id="331" r:id="rId29"/>
    <p:sldId id="332" r:id="rId30"/>
    <p:sldId id="333" r:id="rId31"/>
    <p:sldId id="396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8" r:id="rId46"/>
    <p:sldId id="349" r:id="rId47"/>
    <p:sldId id="398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9" r:id="rId60"/>
    <p:sldId id="40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85B"/>
    <a:srgbClr val="F1C544"/>
    <a:srgbClr val="94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3" autoAdjust="0"/>
    <p:restoredTop sz="94481" autoAdjust="0"/>
  </p:normalViewPr>
  <p:slideViewPr>
    <p:cSldViewPr snapToGrid="0" snapToObjects="1">
      <p:cViewPr varScale="1">
        <p:scale>
          <a:sx n="146" d="100"/>
          <a:sy n="146" d="100"/>
        </p:scale>
        <p:origin x="6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5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-17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CC91E-81C7-1B49-B3E1-860434022CDC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2C285-161B-014E-BE62-39679C7D5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5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FBA2E-585D-BB46-A4B5-F0AA486081A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7AD7D-B5A4-F347-8CD5-93D936D0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4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13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14</a:t>
            </a:fld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15</a:t>
            </a:fld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19</a:t>
            </a:fld>
            <a:endParaRPr lang="nl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20</a:t>
            </a:fld>
            <a:endParaRPr lang="nl-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24</a:t>
            </a:fld>
            <a:endParaRPr lang="nl-N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25</a:t>
            </a:fld>
            <a:endParaRPr lang="nl-N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26</a:t>
            </a:fld>
            <a:endParaRPr lang="nl-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28</a:t>
            </a:fld>
            <a:endParaRPr lang="nl-N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29</a:t>
            </a:fld>
            <a:endParaRPr lang="nl-N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30</a:t>
            </a:fld>
            <a:endParaRPr lang="nl-N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9749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692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742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A552F-58FF-4E18-91D2-29873FB44138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16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33C9B-FD44-4AC3-9DEF-BC4BF9BDB9C8}" type="slidenum">
              <a:rPr lang="nl-NL" smtClean="0"/>
              <a:pPr/>
              <a:t>11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14400" y="3600451"/>
            <a:ext cx="1036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3600451"/>
            <a:ext cx="1036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215472" y="11895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95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20"/>
            <a:ext cx="10972800" cy="872287"/>
          </a:xfrm>
        </p:spPr>
        <p:txBody>
          <a:bodyPr tIns="0" bIns="0">
            <a:normAutofit/>
          </a:bodyPr>
          <a:lstStyle>
            <a:lvl1pPr>
              <a:defRPr sz="4000"/>
            </a:lvl1pPr>
          </a:lstStyle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9034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912199"/>
            <a:ext cx="10972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" y="912199"/>
            <a:ext cx="10972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7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52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Evolutionary Computing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6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Popular Evolutionary Algorithm Variants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65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X</a:t>
            </a:r>
            <a:r>
              <a:rPr lang="nl-NL" baseline="30000"/>
              <a:t>2</a:t>
            </a:r>
            <a:r>
              <a:rPr lang="nl-NL"/>
              <a:t> example: Mutation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359" y="1964607"/>
            <a:ext cx="7401185" cy="3401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97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The Simple 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Has been subject of many (early) studies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still often used as benchmark for novel </a:t>
            </a:r>
            <a:r>
              <a:rPr lang="en-GB" sz="2000" dirty="0" err="1"/>
              <a:t>GAs</a:t>
            </a:r>
            <a:endParaRPr lang="en-GB" sz="2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Shows many shortcomings, e.g.,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Representation is too restrictive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Mutation &amp; crossover operators only applicable for bit-string &amp; integer representations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Selection mechanism sensitive for converging populations with close fitness values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Generational population model </a:t>
            </a:r>
            <a:r>
              <a:rPr lang="en-US" sz="2000" dirty="0"/>
              <a:t>(step 5 in SGA </a:t>
            </a:r>
            <a:r>
              <a:rPr lang="en-US" sz="2000" dirty="0" err="1"/>
              <a:t>repr</a:t>
            </a:r>
            <a:r>
              <a:rPr lang="en-US" sz="2000" dirty="0"/>
              <a:t>. cycle) </a:t>
            </a:r>
            <a:r>
              <a:rPr lang="en-GB" sz="2000" dirty="0"/>
              <a:t>can be improved with explicit survivor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0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Algorithms: Summary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Good for combinatorial optimisation, constraint </a:t>
            </a:r>
            <a:r>
              <a:rPr lang="en-GB" sz="2400" dirty="0" err="1"/>
              <a:t>satisfcation</a:t>
            </a:r>
            <a:endParaRPr lang="en-GB" sz="2400" dirty="0"/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Many different variants – lots of design choices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Large academic fanbase 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The name GA is often (ab)used for a different EA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608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 Quick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Developed: Germany in the 1960’s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Early names: I. </a:t>
            </a:r>
            <a:r>
              <a:rPr lang="en-GB" sz="2400" dirty="0" err="1"/>
              <a:t>Rechenberg</a:t>
            </a:r>
            <a:r>
              <a:rPr lang="en-GB" sz="2400" dirty="0"/>
              <a:t>, H.-P. </a:t>
            </a:r>
            <a:r>
              <a:rPr lang="en-GB" sz="2400" dirty="0" err="1"/>
              <a:t>Schwefel</a:t>
            </a:r>
            <a:endParaRPr lang="en-GB" sz="2400" dirty="0"/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Typically applied to: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numerical optimisation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Attributed features: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fast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good optimizer for real-valued optimisation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relatively much theory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Special: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self-adaptation of (mutation) parameters standard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267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 technical summary tableau</a:t>
            </a:r>
          </a:p>
        </p:txBody>
      </p:sp>
      <p:graphicFrame>
        <p:nvGraphicFramePr>
          <p:cNvPr id="8219" name="Group 2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303034"/>
              </p:ext>
            </p:extLst>
          </p:nvPr>
        </p:nvGraphicFramePr>
        <p:xfrm>
          <a:off x="2276444" y="1932940"/>
          <a:ext cx="7502890" cy="258725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3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Real-valued vectors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Discrete or intermediary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Gaussian perturbation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Uniform random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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 or (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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121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 Example (1+1) 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Task: </a:t>
            </a:r>
            <a:r>
              <a:rPr lang="en-GB" dirty="0" err="1"/>
              <a:t>minimimise</a:t>
            </a:r>
            <a:r>
              <a:rPr lang="en-GB" dirty="0"/>
              <a:t> f : </a:t>
            </a:r>
            <a:r>
              <a:rPr lang="en-GB" dirty="0" err="1"/>
              <a:t>R</a:t>
            </a:r>
            <a:r>
              <a:rPr lang="en-GB" baseline="50000" dirty="0" err="1"/>
              <a:t>n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R</a:t>
            </a:r>
          </a:p>
          <a:p>
            <a:r>
              <a:rPr lang="en-GB" dirty="0">
                <a:sym typeface="Wingdings" pitchFamily="2" charset="2"/>
              </a:rPr>
              <a:t>Algorithm: “two-membered ES” using </a:t>
            </a:r>
          </a:p>
          <a:p>
            <a:pPr lvl="1"/>
            <a:r>
              <a:rPr lang="en-GB" dirty="0">
                <a:sym typeface="Wingdings" pitchFamily="2" charset="2"/>
              </a:rPr>
              <a:t>Vectors from </a:t>
            </a:r>
            <a:r>
              <a:rPr lang="en-GB" dirty="0" err="1"/>
              <a:t>R</a:t>
            </a:r>
            <a:r>
              <a:rPr lang="en-GB" baseline="50000" dirty="0" err="1"/>
              <a:t>n</a:t>
            </a:r>
            <a:r>
              <a:rPr lang="en-GB" dirty="0">
                <a:sym typeface="Wingdings" pitchFamily="2" charset="2"/>
              </a:rPr>
              <a:t> directly as chromosomes</a:t>
            </a:r>
          </a:p>
          <a:p>
            <a:pPr lvl="1"/>
            <a:r>
              <a:rPr lang="en-GB" dirty="0">
                <a:sym typeface="Wingdings" pitchFamily="2" charset="2"/>
              </a:rPr>
              <a:t>Population size 1</a:t>
            </a:r>
          </a:p>
          <a:p>
            <a:pPr lvl="1"/>
            <a:r>
              <a:rPr lang="en-GB" dirty="0">
                <a:sym typeface="Wingdings" pitchFamily="2" charset="2"/>
              </a:rPr>
              <a:t>Only mutation creating one child</a:t>
            </a:r>
          </a:p>
          <a:p>
            <a:pPr lvl="1"/>
            <a:r>
              <a:rPr lang="en-GB" dirty="0">
                <a:sym typeface="Wingdings" pitchFamily="2" charset="2"/>
              </a:rPr>
              <a:t>Greedy selection </a:t>
            </a:r>
          </a:p>
          <a:p>
            <a:r>
              <a:rPr lang="en-GB" dirty="0">
                <a:sym typeface="Wingdings" pitchFamily="2" charset="2"/>
              </a:rPr>
              <a:t>Example with historical interest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12A35-E679-48F3-0A36-CF647242DF54}"/>
              </a:ext>
            </a:extLst>
          </p:cNvPr>
          <p:cNvSpPr txBox="1"/>
          <p:nvPr/>
        </p:nvSpPr>
        <p:spPr>
          <a:xfrm>
            <a:off x="7724503" y="3328899"/>
            <a:ext cx="3670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Is this thing really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evolutionary?</a:t>
            </a:r>
          </a:p>
        </p:txBody>
      </p:sp>
    </p:spTree>
    <p:extLst>
      <p:ext uri="{BB962C8B-B14F-4D97-AF65-F5344CB8AC3E}">
        <p14:creationId xmlns:p14="http://schemas.microsoft.com/office/powerpoint/2010/main" val="161497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 example mutation mechanism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z values drawn from normal distribution N(</a:t>
            </a:r>
            <a:r>
              <a:rPr lang="en-GB" sz="2400" dirty="0">
                <a:sym typeface="Symbol" pitchFamily="18" charset="2"/>
              </a:rPr>
              <a:t></a:t>
            </a:r>
            <a:r>
              <a:rPr lang="en-GB" sz="2400" dirty="0"/>
              <a:t>,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)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mean </a:t>
            </a:r>
            <a:r>
              <a:rPr lang="en-GB" sz="2000" dirty="0">
                <a:sym typeface="Symbol" pitchFamily="18" charset="2"/>
              </a:rPr>
              <a:t></a:t>
            </a:r>
            <a:r>
              <a:rPr lang="en-GB" sz="2000" dirty="0"/>
              <a:t> is set to 0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variation </a:t>
            </a:r>
            <a:r>
              <a:rPr lang="en-GB" sz="2000" dirty="0">
                <a:sym typeface="Symbol" pitchFamily="18" charset="2"/>
              </a:rPr>
              <a:t> is </a:t>
            </a:r>
            <a:r>
              <a:rPr lang="en-GB" sz="2000" dirty="0"/>
              <a:t>called mutation step size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 is varied on the fly by the </a:t>
            </a:r>
            <a:r>
              <a:rPr lang="en-GB" sz="2400" dirty="0">
                <a:solidFill>
                  <a:srgbClr val="FF0000"/>
                </a:solidFill>
              </a:rPr>
              <a:t>“1/5 success rule”</a:t>
            </a:r>
            <a:r>
              <a:rPr lang="en-GB" sz="2400" dirty="0"/>
              <a:t>: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This rule resets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dirty="0"/>
              <a:t> after every k iterations by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 =  / c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&gt; 1/5</a:t>
            </a:r>
            <a:endParaRPr lang="en-GB" sz="20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 =  </a:t>
            </a:r>
            <a:r>
              <a:rPr lang="en-GB" sz="1400" dirty="0">
                <a:cs typeface="Arial" charset="0"/>
                <a:sym typeface="Symbol" pitchFamily="18" charset="2"/>
              </a:rPr>
              <a:t>•</a:t>
            </a:r>
            <a:r>
              <a:rPr lang="en-GB" sz="2000" dirty="0">
                <a:sym typeface="Symbol" pitchFamily="18" charset="2"/>
              </a:rPr>
              <a:t> c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&lt; 1/5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 =  	if </a:t>
            </a:r>
            <a:r>
              <a:rPr lang="en-GB" sz="2000" dirty="0" err="1">
                <a:sym typeface="Symbol" pitchFamily="18" charset="2"/>
              </a:rPr>
              <a:t>p</a:t>
            </a:r>
            <a:r>
              <a:rPr lang="en-GB" sz="2000" baseline="-25000" dirty="0" err="1">
                <a:sym typeface="Symbol" pitchFamily="18" charset="2"/>
              </a:rPr>
              <a:t>s</a:t>
            </a:r>
            <a:r>
              <a:rPr lang="en-GB" sz="2000" dirty="0">
                <a:sym typeface="Symbol" pitchFamily="18" charset="2"/>
              </a:rPr>
              <a:t> = 1/5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 where </a:t>
            </a:r>
            <a:r>
              <a:rPr lang="en-GB" sz="2400" dirty="0" err="1"/>
              <a:t>p</a:t>
            </a:r>
            <a:r>
              <a:rPr lang="en-GB" sz="2400" baseline="-25000" dirty="0" err="1"/>
              <a:t>s</a:t>
            </a:r>
            <a:r>
              <a:rPr lang="en-GB" sz="2400" baseline="-25000" dirty="0"/>
              <a:t> </a:t>
            </a:r>
            <a:r>
              <a:rPr lang="en-GB" sz="2400" dirty="0"/>
              <a:t>is the % of successful mutations, 0.8 </a:t>
            </a:r>
            <a:r>
              <a:rPr lang="en-GB" sz="2400" dirty="0">
                <a:sym typeface="Symbol" pitchFamily="18" charset="2"/>
              </a:rPr>
              <a:t></a:t>
            </a:r>
            <a:r>
              <a:rPr lang="en-GB" sz="2400" dirty="0"/>
              <a:t> c </a:t>
            </a:r>
            <a:r>
              <a:rPr lang="en-GB" sz="2400" dirty="0">
                <a:sym typeface="Symbol" pitchFamily="18" charset="2"/>
              </a:rPr>
              <a:t></a:t>
            </a:r>
            <a:r>
              <a:rPr lang="en-GB" sz="2400" dirty="0"/>
              <a:t>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591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Evolution Strategies:</a:t>
            </a:r>
            <a:r>
              <a:rPr lang="en-US" sz="3600" dirty="0"/>
              <a:t> Illustration of normal distribution</a:t>
            </a:r>
            <a:endParaRPr lang="en-GB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6" name="Picture 1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3615" y="1626419"/>
            <a:ext cx="5484564" cy="4547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56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historical example: the jet nozzle experiment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6" name="Picture 10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9" y="1557177"/>
            <a:ext cx="8943562" cy="43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famous jet nozzle experiment (movie)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3" name="jet-nozzl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1109" y="2454275"/>
            <a:ext cx="5334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Evolutionary Algorithm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175" lvl="1" indent="0">
              <a:spcBef>
                <a:spcPts val="1200"/>
              </a:spcBef>
              <a:buNone/>
            </a:pPr>
            <a:r>
              <a:rPr lang="en-US" sz="2400" dirty="0"/>
              <a:t>Historical EA variants: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Genetic Algorithms (GA)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Evolution Strategies (ES)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Evolutionary Programming (EP)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/>
              <a:t>Genetic Programming (GP)</a:t>
            </a:r>
          </a:p>
          <a:p>
            <a:pPr marL="3175" lvl="1" indent="0">
              <a:spcBef>
                <a:spcPts val="1200"/>
              </a:spcBef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More recent versions: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Differential Evolution (DE)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Particle Swarm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Optimisation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(PSO)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Learning Classifier Systems (LCS)</a:t>
            </a:r>
          </a:p>
          <a:p>
            <a:pPr marL="346075" lvl="1" indent="-342900">
              <a:spcBef>
                <a:spcPts val="1200"/>
              </a:spcBef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Estimation of Distribution Algorithms (EDA)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</a:t>
            </a:r>
            <a:r>
              <a:rPr lang="en-US" dirty="0"/>
              <a:t> </a:t>
            </a:r>
            <a:r>
              <a:rPr lang="en-GB" dirty="0"/>
              <a:t>Representation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18309" y="1600201"/>
            <a:ext cx="10972800" cy="48590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Chromosomes consist of three parts: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Object variables: x</a:t>
            </a:r>
            <a:r>
              <a:rPr lang="en-GB" sz="2000" baseline="-25000" dirty="0"/>
              <a:t>1</a:t>
            </a:r>
            <a:r>
              <a:rPr lang="en-GB" sz="2000" dirty="0"/>
              <a:t>,…,</a:t>
            </a:r>
            <a:r>
              <a:rPr lang="en-GB" sz="2000" dirty="0" err="1"/>
              <a:t>x</a:t>
            </a:r>
            <a:r>
              <a:rPr lang="en-GB" sz="2000" baseline="-25000" dirty="0" err="1"/>
              <a:t>n</a:t>
            </a:r>
            <a:endParaRPr lang="en-GB" sz="2000" dirty="0"/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Strategy parameters:</a:t>
            </a:r>
          </a:p>
          <a:p>
            <a:pPr lvl="2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Mutation step sizes: </a:t>
            </a:r>
            <a:r>
              <a:rPr lang="en-GB" sz="1800" dirty="0">
                <a:sym typeface="Symbol" pitchFamily="18" charset="2"/>
              </a:rPr>
              <a:t></a:t>
            </a:r>
            <a:r>
              <a:rPr lang="en-GB" sz="1800" baseline="-25000" dirty="0"/>
              <a:t>1</a:t>
            </a:r>
            <a:r>
              <a:rPr lang="en-GB" sz="1800" dirty="0"/>
              <a:t>,…,</a:t>
            </a:r>
            <a:r>
              <a:rPr lang="en-GB" sz="1800" dirty="0">
                <a:sym typeface="Symbol" pitchFamily="18" charset="2"/>
              </a:rPr>
              <a:t></a:t>
            </a:r>
            <a:r>
              <a:rPr lang="en-GB" sz="1800" baseline="-25000" dirty="0"/>
              <a:t>n</a:t>
            </a:r>
            <a:r>
              <a:rPr lang="en-GB" sz="1800" baseline="-40000" dirty="0">
                <a:sym typeface="Symbol" pitchFamily="18" charset="2"/>
              </a:rPr>
              <a:t></a:t>
            </a:r>
            <a:endParaRPr lang="en-GB" sz="1800" baseline="-40000" dirty="0"/>
          </a:p>
          <a:p>
            <a:pPr lvl="2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Rotation angles: </a:t>
            </a:r>
            <a:r>
              <a:rPr lang="en-GB" sz="1800" dirty="0">
                <a:sym typeface="Symbol" pitchFamily="18" charset="2"/>
              </a:rPr>
              <a:t></a:t>
            </a:r>
            <a:r>
              <a:rPr lang="en-GB" sz="1800" baseline="-25000" dirty="0"/>
              <a:t>1</a:t>
            </a:r>
            <a:r>
              <a:rPr lang="en-GB" sz="1800" dirty="0"/>
              <a:t>,…, </a:t>
            </a:r>
            <a:r>
              <a:rPr lang="en-GB" sz="1800" dirty="0">
                <a:sym typeface="Symbol" pitchFamily="18" charset="2"/>
              </a:rPr>
              <a:t></a:t>
            </a:r>
            <a:r>
              <a:rPr lang="en-GB" sz="1800" baseline="-25000" dirty="0"/>
              <a:t>n</a:t>
            </a:r>
            <a:r>
              <a:rPr lang="en-GB" sz="1800" baseline="-40000" dirty="0">
                <a:sym typeface="Symbol" pitchFamily="18" charset="2"/>
              </a:rPr>
              <a:t></a:t>
            </a:r>
            <a:endParaRPr lang="en-GB" sz="1800" baseline="-40000" dirty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Not every component is always present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Full size: </a:t>
            </a:r>
            <a:r>
              <a:rPr lang="en-GB" sz="2400" dirty="0">
                <a:sym typeface="Symbol" pitchFamily="18" charset="2"/>
              </a:rPr>
              <a:t></a:t>
            </a:r>
            <a:r>
              <a:rPr lang="en-GB" sz="2400" dirty="0"/>
              <a:t> x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,</a:t>
            </a:r>
            <a:r>
              <a:rPr lang="en-GB" sz="2400" baseline="-25000" dirty="0"/>
              <a:t>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n</a:t>
            </a:r>
            <a:r>
              <a:rPr lang="en-GB" sz="2400" baseline="-40000" dirty="0">
                <a:sym typeface="Symbol" pitchFamily="18" charset="2"/>
              </a:rPr>
              <a:t> </a:t>
            </a:r>
            <a:r>
              <a:rPr lang="en-GB" sz="2400" dirty="0"/>
              <a:t>,</a:t>
            </a:r>
            <a:r>
              <a:rPr lang="en-GB" sz="2400" dirty="0">
                <a:sym typeface="Symbol" pitchFamily="18" charset="2"/>
              </a:rPr>
              <a:t></a:t>
            </a:r>
            <a:r>
              <a:rPr lang="en-GB" sz="2400" baseline="-25000" dirty="0"/>
              <a:t>1</a:t>
            </a:r>
            <a:r>
              <a:rPr lang="en-GB" sz="2400" dirty="0"/>
              <a:t>,…, </a:t>
            </a:r>
            <a:r>
              <a:rPr lang="en-GB" sz="2400" dirty="0">
                <a:sym typeface="Symbol" pitchFamily="18" charset="2"/>
              </a:rPr>
              <a:t></a:t>
            </a:r>
            <a:r>
              <a:rPr lang="en-GB" sz="2400" baseline="-25000" dirty="0"/>
              <a:t>k</a:t>
            </a:r>
            <a:r>
              <a:rPr lang="en-GB" sz="2400" baseline="-40000" dirty="0">
                <a:sym typeface="Symbol" pitchFamily="18" charset="2"/>
              </a:rPr>
              <a:t> </a:t>
            </a:r>
            <a:r>
              <a:rPr lang="en-GB" sz="2400" dirty="0">
                <a:sym typeface="Symbol" pitchFamily="18" charset="2"/>
              </a:rPr>
              <a:t> 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	where k = n(n-1)/2 (no. of </a:t>
            </a:r>
            <a:r>
              <a:rPr lang="en-GB" sz="2400" dirty="0" err="1">
                <a:sym typeface="Symbol" pitchFamily="18" charset="2"/>
              </a:rPr>
              <a:t>i</a:t>
            </a:r>
            <a:r>
              <a:rPr lang="en-GB" sz="2400" dirty="0">
                <a:sym typeface="Symbol" pitchFamily="18" charset="2"/>
              </a:rPr>
              <a:t>, j pairs)</a:t>
            </a:r>
            <a:endParaRPr lang="en-GB" sz="2400" baseline="-40000" dirty="0"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56BDF-900D-EFAC-EFBC-E37C0FC6DAE5}"/>
              </a:ext>
            </a:extLst>
          </p:cNvPr>
          <p:cNvSpPr txBox="1"/>
          <p:nvPr/>
        </p:nvSpPr>
        <p:spPr>
          <a:xfrm>
            <a:off x="7062651" y="2072640"/>
            <a:ext cx="432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object variables directly, the </a:t>
            </a:r>
          </a:p>
          <a:p>
            <a:r>
              <a:rPr lang="en-US" dirty="0">
                <a:solidFill>
                  <a:srgbClr val="FF0000"/>
                </a:solidFill>
              </a:rPr>
              <a:t>genotypes are the same as the phenotypes  </a:t>
            </a:r>
          </a:p>
        </p:txBody>
      </p:sp>
    </p:spTree>
    <p:extLst>
      <p:ext uri="{BB962C8B-B14F-4D97-AF65-F5344CB8AC3E}">
        <p14:creationId xmlns:p14="http://schemas.microsoft.com/office/powerpoint/2010/main" val="150893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 Recombination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Creates one child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Acts per variable / position by either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Averaging parental values, or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Selecting one of the parental values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From two or more parents by either: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Using two selected parents to make a child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Selecting </a:t>
            </a:r>
            <a:r>
              <a:rPr lang="en-GB" sz="2000" dirty="0">
                <a:solidFill>
                  <a:srgbClr val="FF0000"/>
                </a:solidFill>
              </a:rPr>
              <a:t>two parents for each position independently 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GB" sz="2000" dirty="0"/>
              <a:t>	</a:t>
            </a:r>
            <a:r>
              <a:rPr lang="en-GB" sz="2000" dirty="0">
                <a:sym typeface="Wingdings" pitchFamily="2" charset="2"/>
              </a:rPr>
              <a:t> number of parents is random, but likely &gt; 2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449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ES: Names of recombination operators </a:t>
            </a:r>
          </a:p>
        </p:txBody>
      </p:sp>
      <p:graphicFrame>
        <p:nvGraphicFramePr>
          <p:cNvPr id="31775" name="Group 3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781435"/>
              </p:ext>
            </p:extLst>
          </p:nvPr>
        </p:nvGraphicFramePr>
        <p:xfrm>
          <a:off x="2422328" y="1905216"/>
          <a:ext cx="7245393" cy="317721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415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5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49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Two fixed parents</a:t>
                      </a:r>
                      <a:endParaRPr kumimoji="0" lang="en-GB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Two parents selected for each i</a:t>
                      </a:r>
                      <a:endParaRPr kumimoji="0" lang="en-GB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r>
                        <a:rPr kumimoji="0" lang="en-GB" sz="24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= (x</a:t>
                      </a:r>
                      <a:r>
                        <a:rPr kumimoji="0" lang="en-GB" sz="24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+ y</a:t>
                      </a:r>
                      <a:r>
                        <a:rPr kumimoji="0" lang="en-GB" sz="24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)/2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Local intermediary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Global intermediary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z</a:t>
                      </a:r>
                      <a:r>
                        <a:rPr kumimoji="0" lang="en-GB" sz="24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is x</a:t>
                      </a:r>
                      <a:r>
                        <a:rPr kumimoji="0" lang="en-GB" sz="2400" u="none" strike="noStrike" cap="none" normalizeH="0" baseline="-25000" dirty="0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or </a:t>
                      </a:r>
                      <a:r>
                        <a:rPr kumimoji="0" lang="en-GB" sz="2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y</a:t>
                      </a:r>
                      <a:r>
                        <a:rPr kumimoji="0" lang="en-GB" sz="24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i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chosen randomly 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Local discrete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Global discrete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63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 Parent selection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2400" dirty="0"/>
              <a:t>Parents are selected by uniform random distribution whenever an operator needs one/some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2400" dirty="0"/>
              <a:t>Thus: </a:t>
            </a:r>
            <a:r>
              <a:rPr lang="en-GB" sz="2400" dirty="0">
                <a:solidFill>
                  <a:srgbClr val="FF0000"/>
                </a:solidFill>
              </a:rPr>
              <a:t>ES parent selection is unbiased </a:t>
            </a:r>
            <a:r>
              <a:rPr lang="en-GB" sz="2400" dirty="0"/>
              <a:t>- every individual has the same probability to be selected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800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ES: Self-adaptation illustrated (1/2)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/>
              <a:t>Given a dynamically changing fitness landscape (location of the optimum is shifted every 200 generations)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FF0000"/>
                </a:solidFill>
              </a:rPr>
              <a:t>Self-adaptive ES is able to </a:t>
            </a:r>
          </a:p>
          <a:p>
            <a:pPr lvl="1">
              <a:spcBef>
                <a:spcPts val="1200"/>
              </a:spcBef>
            </a:pPr>
            <a:r>
              <a:rPr lang="en-GB" sz="2000" dirty="0">
                <a:solidFill>
                  <a:srgbClr val="FF0000"/>
                </a:solidFill>
              </a:rPr>
              <a:t>follow the optimum and </a:t>
            </a:r>
          </a:p>
          <a:p>
            <a:pPr lvl="1">
              <a:spcBef>
                <a:spcPts val="1200"/>
              </a:spcBef>
            </a:pPr>
            <a:r>
              <a:rPr lang="en-GB" sz="2000" dirty="0">
                <a:solidFill>
                  <a:srgbClr val="FF0000"/>
                </a:solidFill>
              </a:rPr>
              <a:t>adjust the mutation step size after every shift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140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ES: Self-adaptation illustrated cont’d (2/2)</a:t>
            </a:r>
          </a:p>
        </p:txBody>
      </p:sp>
      <p:pic>
        <p:nvPicPr>
          <p:cNvPr id="59392" name="Picture 10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78" y="1371600"/>
            <a:ext cx="874522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914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ES: Prerequisites for self-adaptation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>
                <a:sym typeface="Symbol" pitchFamily="18" charset="2"/>
              </a:rPr>
              <a:t></a:t>
            </a:r>
            <a:r>
              <a:rPr lang="en-GB" sz="2400" dirty="0"/>
              <a:t> &gt; 1 to carry different strategies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ym typeface="Symbol" pitchFamily="18" charset="2"/>
              </a:rPr>
              <a:t></a:t>
            </a:r>
            <a:r>
              <a:rPr lang="en-GB" sz="2400" dirty="0"/>
              <a:t> &gt; </a:t>
            </a:r>
            <a:r>
              <a:rPr lang="en-GB" sz="2400" dirty="0">
                <a:sym typeface="Symbol" pitchFamily="18" charset="2"/>
              </a:rPr>
              <a:t></a:t>
            </a:r>
            <a:r>
              <a:rPr lang="en-GB" sz="2400" dirty="0"/>
              <a:t> to generate offspring surplus 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(</a:t>
            </a:r>
            <a:r>
              <a:rPr lang="en-GB" sz="2400" dirty="0">
                <a:sym typeface="Symbol" pitchFamily="18" charset="2"/>
              </a:rPr>
              <a:t>,)-selection to get rid of </a:t>
            </a:r>
            <a:r>
              <a:rPr lang="en-GB" sz="2400" dirty="0" err="1">
                <a:sym typeface="Symbol" pitchFamily="18" charset="2"/>
              </a:rPr>
              <a:t>misadapted</a:t>
            </a:r>
            <a:r>
              <a:rPr lang="en-GB" sz="2400" dirty="0">
                <a:sym typeface="Symbol" pitchFamily="18" charset="2"/>
              </a:rPr>
              <a:t> ‘s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ym typeface="Symbol" pitchFamily="18" charset="2"/>
              </a:rPr>
              <a:t>Mixing strategy parameters by (intermediary) recombination on them</a:t>
            </a:r>
          </a:p>
          <a:p>
            <a:pPr>
              <a:spcBef>
                <a:spcPts val="1200"/>
              </a:spcBef>
            </a:pPr>
            <a:endParaRPr lang="en-GB" sz="2400" dirty="0"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9414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Strategies: Selection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Takeover time </a:t>
            </a:r>
            <a:r>
              <a:rPr lang="en-US" sz="2400" i="1" dirty="0" err="1"/>
              <a:t>τ</a:t>
            </a:r>
            <a:r>
              <a:rPr lang="en-US" sz="2400" i="1" baseline="30000" dirty="0"/>
              <a:t>*</a:t>
            </a:r>
            <a:r>
              <a:rPr lang="en-US" sz="2400" baseline="30000" dirty="0"/>
              <a:t> </a:t>
            </a:r>
            <a:r>
              <a:rPr lang="en-US" sz="2400" dirty="0"/>
              <a:t>is a measure to quantify the selection pressure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The number of generations it takes until the application of selection completely fills the population with copies of the best individual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Goldberg and Deb showed:</a:t>
            </a:r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For proportional selection in a genetic algorithm the takeover time is </a:t>
            </a:r>
            <a:r>
              <a:rPr lang="en-US" sz="2400" i="1" dirty="0" err="1"/>
              <a:t>λln</a:t>
            </a:r>
            <a:r>
              <a:rPr lang="en-US" sz="2400" i="1" dirty="0"/>
              <a:t>(</a:t>
            </a:r>
            <a:r>
              <a:rPr lang="en-US" sz="2400" i="1" dirty="0" err="1"/>
              <a:t>λ</a:t>
            </a:r>
            <a:r>
              <a:rPr lang="en-US" sz="2400" i="1" dirty="0"/>
              <a:t>)</a:t>
            </a:r>
          </a:p>
          <a:p>
            <a:pPr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23A85CF2-87A1-424D-AAB4-8DA3F7B30A26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755872"/>
              </p:ext>
            </p:extLst>
          </p:nvPr>
        </p:nvGraphicFramePr>
        <p:xfrm>
          <a:off x="4992680" y="4052141"/>
          <a:ext cx="1801301" cy="90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600" imgH="431800" progId="Equation.3">
                  <p:embed/>
                </p:oleObj>
              </mc:Choice>
              <mc:Fallback>
                <p:oleObj name="Equation" r:id="rId2" imgW="863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2680" y="4052141"/>
                        <a:ext cx="1801301" cy="900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03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cherry brandy experiment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sz="2400" dirty="0"/>
              <a:t>Task: to create a colour mix yielding a target colour (that of a well known cherry brandy)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Ingredients: water + red, yellow, blue dye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Representation: </a:t>
            </a:r>
            <a:r>
              <a:rPr lang="en-GB" sz="2400" dirty="0">
                <a:sym typeface="Symbol" pitchFamily="18" charset="2"/>
              </a:rPr>
              <a:t> w, r, y ,b</a:t>
            </a:r>
            <a:r>
              <a:rPr lang="en-GB" sz="2400" dirty="0">
                <a:sym typeface="Bookshelf Symbol 2" pitchFamily="2" charset="2"/>
              </a:rPr>
              <a:t> </a:t>
            </a:r>
            <a:r>
              <a:rPr lang="en-GB" sz="2400" dirty="0">
                <a:sym typeface="Symbol" pitchFamily="18" charset="2"/>
              </a:rPr>
              <a:t> no self-adaptation!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ym typeface="Symbol" pitchFamily="18" charset="2"/>
              </a:rPr>
              <a:t>Values scaled to give a predefined total volume (30 ml)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ym typeface="Symbol" pitchFamily="18" charset="2"/>
              </a:rPr>
              <a:t>Mutation: l</a:t>
            </a:r>
            <a:r>
              <a:rPr lang="en-GB" sz="2400" dirty="0">
                <a:sym typeface="Symbol" pitchFamily="18" charset="2"/>
              </a:rPr>
              <a:t>o / med / hi  values used with equal chance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ym typeface="Symbol" pitchFamily="18" charset="2"/>
              </a:rPr>
              <a:t>Selection:</a:t>
            </a:r>
            <a:r>
              <a:rPr lang="en-GB" sz="2400" dirty="0">
                <a:sym typeface="Symbol" pitchFamily="18" charset="2"/>
              </a:rPr>
              <a:t> (1,8) strategy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37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cherry brandy experiment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>
                <a:sym typeface="Symbol" pitchFamily="18" charset="2"/>
              </a:rPr>
              <a:t>Fitness: students effectively making the mix and comparing it with target colour – thus: so-called </a:t>
            </a:r>
            <a:r>
              <a:rPr lang="en-GB" sz="2400" dirty="0">
                <a:solidFill>
                  <a:srgbClr val="FF0000"/>
                </a:solidFill>
                <a:sym typeface="Symbol" pitchFamily="18" charset="2"/>
              </a:rPr>
              <a:t>subjective selection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Termination criterion: student satisfied with mixed colour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Solution is found mostly within 20 generations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Accuracy is very good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Note: this is an application </a:t>
            </a:r>
            <a:r>
              <a:rPr lang="en-GB" sz="2400" dirty="0">
                <a:solidFill>
                  <a:srgbClr val="FF0000"/>
                </a:solidFill>
              </a:rPr>
              <a:t>without a quantifiable fitness value </a:t>
            </a:r>
            <a:r>
              <a:rPr lang="en-GB" sz="2400" dirty="0"/>
              <a:t>– also the case when breeding animals 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18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Algorithms: Quick Overview (1/2)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Developed: USA in the 1960’s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Early names: J. Holland, K. </a:t>
            </a:r>
            <a:r>
              <a:rPr lang="en-US" sz="2400" dirty="0" err="1"/>
              <a:t>DeJong</a:t>
            </a:r>
            <a:r>
              <a:rPr lang="en-US" sz="2400" dirty="0"/>
              <a:t>, D. Goldberg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discrete function optimization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benchmark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straightforward problems binary representation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not too fast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missing new variants (</a:t>
            </a:r>
            <a:r>
              <a:rPr lang="en-US" sz="2000" dirty="0" err="1"/>
              <a:t>elitsm</a:t>
            </a:r>
            <a:r>
              <a:rPr lang="en-US" sz="2000" dirty="0"/>
              <a:t>, </a:t>
            </a:r>
            <a:r>
              <a:rPr lang="en-US" sz="2000" dirty="0" err="1"/>
              <a:t>sus</a:t>
            </a:r>
            <a:r>
              <a:rPr lang="en-US" sz="2000" dirty="0"/>
              <a:t>)</a:t>
            </a:r>
            <a:endParaRPr lang="nl-NL" sz="2000" dirty="0"/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nl-NL" sz="2000" dirty="0" err="1"/>
              <a:t>often</a:t>
            </a:r>
            <a:r>
              <a:rPr lang="nl-NL" sz="2000" dirty="0"/>
              <a:t> </a:t>
            </a:r>
            <a:r>
              <a:rPr lang="nl-NL" sz="2000" dirty="0" err="1"/>
              <a:t>modelled</a:t>
            </a:r>
            <a:r>
              <a:rPr lang="nl-NL" sz="2000" dirty="0"/>
              <a:t> </a:t>
            </a:r>
            <a:r>
              <a:rPr lang="nl-NL" sz="2000" dirty="0" err="1"/>
              <a:t>by</a:t>
            </a:r>
            <a:r>
              <a:rPr lang="nl-NL" sz="2000" dirty="0"/>
              <a:t> </a:t>
            </a:r>
            <a:r>
              <a:rPr lang="nl-NL" sz="2000" dirty="0" err="1"/>
              <a:t>theorists</a:t>
            </a:r>
            <a:r>
              <a:rPr lang="nl-NL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7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The Ackley function, </a:t>
            </a:r>
            <a:r>
              <a:rPr lang="en-US" dirty="0" err="1"/>
              <a:t>B</a:t>
            </a:r>
            <a:r>
              <a:rPr lang="en-US" dirty="0" err="1">
                <a:cs typeface="Arial" charset="0"/>
              </a:rPr>
              <a:t>ä</a:t>
            </a:r>
            <a:r>
              <a:rPr lang="en-US" dirty="0" err="1"/>
              <a:t>ck</a:t>
            </a:r>
            <a:r>
              <a:rPr lang="en-US" dirty="0"/>
              <a:t> et al 93</a:t>
            </a:r>
            <a:endParaRPr lang="en-GB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Ackley function (here used with n =30):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Evolution strategy: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Representation: </a:t>
            </a:r>
          </a:p>
          <a:p>
            <a:pPr lvl="2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-30 &lt; x</a:t>
            </a:r>
            <a:r>
              <a:rPr lang="en-US" sz="1800" baseline="-25000" dirty="0"/>
              <a:t>i</a:t>
            </a:r>
            <a:r>
              <a:rPr lang="en-US" sz="1800" dirty="0"/>
              <a:t> &lt; 30 </a:t>
            </a:r>
          </a:p>
          <a:p>
            <a:pPr lvl="2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30 step sizes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(30,200) selection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Termination : after 200000 fitness evaluations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Results: average best solution is 7.48 </a:t>
            </a:r>
            <a:r>
              <a:rPr lang="en-GB" sz="1400" dirty="0">
                <a:cs typeface="Arial" charset="0"/>
                <a:sym typeface="Symbol" pitchFamily="18" charset="2"/>
              </a:rPr>
              <a:t>•</a:t>
            </a:r>
            <a:r>
              <a:rPr lang="en-US" sz="2000" dirty="0"/>
              <a:t> 10 </a:t>
            </a:r>
            <a:r>
              <a:rPr lang="en-US" sz="2000" baseline="30000" dirty="0"/>
              <a:t>–8  </a:t>
            </a:r>
            <a:r>
              <a:rPr lang="en-US" sz="2000" dirty="0"/>
              <a:t>(very good)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30</a:t>
            </a:fld>
            <a:endParaRPr lang="nl-NL" dirty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584955"/>
              </p:ext>
            </p:extLst>
          </p:nvPr>
        </p:nvGraphicFramePr>
        <p:xfrm>
          <a:off x="2514600" y="2052108"/>
          <a:ext cx="71628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13960" imgH="659880" progId="Equation.3">
                  <p:embed/>
                </p:oleObj>
              </mc:Choice>
              <mc:Fallback>
                <p:oleObj name="Equation" r:id="rId3" imgW="5313960" imgH="65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052108"/>
                        <a:ext cx="7162800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00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 Strategies: Summary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Very good for numerical optimisation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Can work with 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low computational budgets (low maximum of fitness evaluations) and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high dimensional problems (large number of  variables)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Self-adaptation of (mutation) parameters is standard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Fewer parameters and design choices than in GAs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Many applications in business and industry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Hint: try the CMA-ES from Hansen (open source code), look out for recent variants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816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 Quick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Developed: USA in the 1960’s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Early names: L. </a:t>
            </a:r>
            <a:r>
              <a:rPr lang="en-US" dirty="0" err="1"/>
              <a:t>Fogel</a:t>
            </a:r>
            <a:endParaRPr lang="en-US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traditional EP: prediction by finite state machines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contemporary EP: (numerical) optimization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Attributed 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very open framework: any representation and mutation op’s OK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crossbred with ES (contemporary EP)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consequently: hard to say what “standard” EP is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Special: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no recombination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self-adaptation of parameters standard (contemporary EP)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751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 Technical summary tableau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270761"/>
              </p:ext>
            </p:extLst>
          </p:nvPr>
        </p:nvGraphicFramePr>
        <p:xfrm>
          <a:off x="3128326" y="2477406"/>
          <a:ext cx="6620046" cy="26517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6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5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Real-valued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Recombination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Gaussian perturbation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Parent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Deterministic</a:t>
                      </a:r>
                      <a:r>
                        <a:rPr lang="nl-NL" sz="2400" dirty="0"/>
                        <a:t> (</a:t>
                      </a:r>
                      <a:r>
                        <a:rPr lang="nl-NL" sz="2400" dirty="0" err="1"/>
                        <a:t>each</a:t>
                      </a:r>
                      <a:r>
                        <a:rPr lang="nl-NL" sz="2400" baseline="0" dirty="0"/>
                        <a:t> </a:t>
                      </a:r>
                      <a:r>
                        <a:rPr lang="nl-NL" sz="2400" baseline="0" dirty="0" err="1"/>
                        <a:t>parent</a:t>
                      </a:r>
                      <a:r>
                        <a:rPr lang="nl-NL" sz="2400" baseline="0" dirty="0"/>
                        <a:t> </a:t>
                      </a:r>
                      <a:r>
                        <a:rPr lang="nl-NL" sz="2400" baseline="0" dirty="0" err="1"/>
                        <a:t>one</a:t>
                      </a:r>
                      <a:r>
                        <a:rPr lang="nl-NL" sz="2400" baseline="0" dirty="0"/>
                        <a:t> </a:t>
                      </a:r>
                      <a:r>
                        <a:rPr lang="nl-NL" sz="2400" baseline="0" dirty="0" err="1"/>
                        <a:t>offspring</a:t>
                      </a:r>
                      <a:r>
                        <a:rPr lang="nl-NL" sz="2400" baseline="0" dirty="0"/>
                        <a:t>)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Survivor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Probabilistic (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)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01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 EP perspective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EP aimed at achieving intelligence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Intelligence was viewed as adaptive behaviour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Prediction of the environment was considered a prerequisite to adaptive behaviour 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Thus: capability to predict is key to intelligence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8321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 Prediction by finite state machines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Finite state machine (FSM):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States 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Inputs I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Outputs O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Transition function </a:t>
            </a:r>
            <a:r>
              <a:rPr lang="en-GB" sz="2000" dirty="0">
                <a:sym typeface="Symbol" pitchFamily="18" charset="2"/>
              </a:rPr>
              <a:t> : S x I  S x O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Transforms input stream into output stream</a:t>
            </a:r>
            <a:endParaRPr lang="en-GB" sz="2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Can be used for predictions, e.g. to predict next input symbol in a sequence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1527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 FSM example</a:t>
            </a:r>
          </a:p>
        </p:txBody>
      </p:sp>
      <p:sp>
        <p:nvSpPr>
          <p:cNvPr id="5734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Consider the FSM with: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 = {A, B, C}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I = {0, 1}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 = {a, b, c}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 given by a diagram </a:t>
            </a:r>
            <a:endParaRPr lang="en-GB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36</a:t>
            </a:fld>
            <a:endParaRPr lang="nl-NL" dirty="0"/>
          </a:p>
        </p:txBody>
      </p:sp>
      <p:pic>
        <p:nvPicPr>
          <p:cNvPr id="57349" name="Picture 1029" descr="C:\BOOK\SLIDES\2003\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484784"/>
            <a:ext cx="3657600" cy="4343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0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</a:t>
            </a:r>
            <a:r>
              <a:rPr lang="en-US" dirty="0"/>
              <a:t> FSM as predictor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Consider the following FSM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Task: predict next input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Quality: % of in</a:t>
            </a:r>
            <a:r>
              <a:rPr lang="en-US" sz="2400" baseline="-25000" dirty="0"/>
              <a:t>(i+1)</a:t>
            </a:r>
            <a:r>
              <a:rPr lang="en-US" sz="2400" dirty="0"/>
              <a:t> = </a:t>
            </a:r>
            <a:r>
              <a:rPr lang="en-US" sz="2400" dirty="0" err="1"/>
              <a:t>out</a:t>
            </a:r>
            <a:r>
              <a:rPr lang="en-US" sz="2400" baseline="-25000" dirty="0" err="1"/>
              <a:t>i</a:t>
            </a:r>
            <a:r>
              <a:rPr lang="en-US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Given initial state C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Input sequence 011101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Leads to output 110111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Quality: 3 out of 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37</a:t>
            </a:fld>
            <a:endParaRPr lang="nl-NL" dirty="0"/>
          </a:p>
        </p:txBody>
      </p:sp>
      <p:pic>
        <p:nvPicPr>
          <p:cNvPr id="58372" name="Picture 4" descr="C:\BOOK\SLIDES\2003\5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640558"/>
            <a:ext cx="3263900" cy="3876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03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 E</a:t>
            </a:r>
            <a:r>
              <a:rPr lang="en-US" dirty="0" err="1"/>
              <a:t>volving</a:t>
            </a:r>
            <a:r>
              <a:rPr lang="en-US" dirty="0"/>
              <a:t> FSMs to predict primes (1/2)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P</a:t>
            </a:r>
            <a:r>
              <a:rPr lang="en-GB" sz="2400" dirty="0"/>
              <a:t>(n) = 1 if n is prime, 0 otherwise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I = N = {1,2,3,…, n, …}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O = {0,1}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Correct prediction: </a:t>
            </a:r>
            <a:r>
              <a:rPr lang="en-GB" sz="2400" dirty="0" err="1"/>
              <a:t>out</a:t>
            </a:r>
            <a:r>
              <a:rPr lang="en-GB" sz="2400" baseline="-25000" dirty="0" err="1"/>
              <a:t>i</a:t>
            </a:r>
            <a:r>
              <a:rPr lang="en-GB" sz="2400" dirty="0"/>
              <a:t>= P(in(i+1))</a:t>
            </a:r>
            <a:r>
              <a:rPr lang="en-US" sz="2400" dirty="0"/>
              <a:t>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Fitness function: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 point for correct prediction of next input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0 point for incorrect prediction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Penalty for “too many” states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8523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 E</a:t>
            </a:r>
            <a:r>
              <a:rPr lang="en-US" dirty="0" err="1"/>
              <a:t>volving</a:t>
            </a:r>
            <a:r>
              <a:rPr lang="en-US" dirty="0"/>
              <a:t> FSMs to predict primes (1/2)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Parent selection: each FSM is selected to be mutated once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Mutation operators (one chosen randomly)</a:t>
            </a:r>
            <a:r>
              <a:rPr lang="en-US" sz="2400" dirty="0"/>
              <a:t>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Change an output symbol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Change a state transition (i.e. redirect edge)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Add a state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Delete a state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Change the initial state	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Survivor selection: </a:t>
            </a:r>
            <a:r>
              <a:rPr lang="en-GB" sz="2400" dirty="0"/>
              <a:t>(</a:t>
            </a:r>
            <a:r>
              <a:rPr lang="en-GB" sz="2400" dirty="0">
                <a:sym typeface="Symbol" pitchFamily="18" charset="2"/>
              </a:rPr>
              <a:t></a:t>
            </a:r>
            <a:r>
              <a:rPr lang="en-GB" sz="2400" dirty="0"/>
              <a:t>+</a:t>
            </a:r>
            <a:r>
              <a:rPr lang="en-GB" sz="2400" dirty="0">
                <a:sym typeface="Symbol" pitchFamily="18" charset="2"/>
              </a:rPr>
              <a:t></a:t>
            </a:r>
            <a:r>
              <a:rPr lang="en-GB" sz="2400" dirty="0"/>
              <a:t>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Results: </a:t>
            </a:r>
            <a:r>
              <a:rPr lang="en-US" sz="2400" dirty="0" err="1"/>
              <a:t>overfitting</a:t>
            </a:r>
            <a:r>
              <a:rPr lang="en-US" sz="2400" dirty="0"/>
              <a:t>, after 202 inputs best FSM had one state and both outputs were 0, i.e., it always predicted “not prime”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Main point: not perfect accuracy but proof that simulated evolutionary process can create good solutions for intelligent task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01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Algorithms: Quick Overview (2/2)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Holland’s original GA is now known as the simple genetic algorithm (SGA)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Other GAs use different: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Representations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Mutations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Crossovers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Selection mechanisms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38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</a:t>
            </a:r>
            <a:r>
              <a:rPr lang="en-GB" dirty="0"/>
              <a:t>Evolutionary Programming</a:t>
            </a:r>
            <a:endParaRPr lang="en-US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No predefined representation in general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Thus: no predefined mutation (must match representation)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Often applies self-adaptation of mutation parameters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7544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r>
              <a:rPr lang="en-US" dirty="0"/>
              <a:t> Representation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For continuous parameter </a:t>
            </a:r>
            <a:r>
              <a:rPr lang="en-US" sz="2400" dirty="0" err="1"/>
              <a:t>optimisation</a:t>
            </a:r>
            <a:endParaRPr lang="en-US" sz="24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Chromosomes consist of two parts: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Object variables: x</a:t>
            </a:r>
            <a:r>
              <a:rPr lang="en-GB" sz="2000" baseline="-25000" dirty="0"/>
              <a:t>1</a:t>
            </a:r>
            <a:r>
              <a:rPr lang="en-GB" sz="2000" dirty="0"/>
              <a:t>,…,</a:t>
            </a:r>
            <a:r>
              <a:rPr lang="en-GB" sz="2000" dirty="0" err="1"/>
              <a:t>x</a:t>
            </a:r>
            <a:r>
              <a:rPr lang="en-GB" sz="2000" baseline="-25000" dirty="0" err="1"/>
              <a:t>n</a:t>
            </a:r>
            <a:endParaRPr lang="en-GB" sz="2000" dirty="0"/>
          </a:p>
          <a:p>
            <a:pPr lvl="1"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Mutation step sizes: </a:t>
            </a:r>
            <a:r>
              <a:rPr lang="en-GB" sz="2000" dirty="0">
                <a:sym typeface="Symbol" pitchFamily="18" charset="2"/>
              </a:rPr>
              <a:t></a:t>
            </a:r>
            <a:r>
              <a:rPr lang="en-GB" sz="2000" baseline="-25000" dirty="0"/>
              <a:t>1</a:t>
            </a:r>
            <a:r>
              <a:rPr lang="en-GB" sz="2000" dirty="0"/>
              <a:t>,…,</a:t>
            </a:r>
            <a:r>
              <a:rPr lang="en-GB" sz="2000" dirty="0">
                <a:sym typeface="Symbol" pitchFamily="18" charset="2"/>
              </a:rPr>
              <a:t></a:t>
            </a:r>
            <a:r>
              <a:rPr lang="en-GB" sz="2000" baseline="-25000" dirty="0"/>
              <a:t>n</a:t>
            </a:r>
            <a:endParaRPr lang="en-GB" sz="2000" dirty="0"/>
          </a:p>
          <a:p>
            <a:pPr>
              <a:spcBef>
                <a:spcPts val="12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Full size: </a:t>
            </a:r>
            <a:r>
              <a:rPr lang="en-GB" sz="2400" dirty="0">
                <a:sym typeface="Symbol" pitchFamily="18" charset="2"/>
              </a:rPr>
              <a:t></a:t>
            </a:r>
            <a:r>
              <a:rPr lang="en-GB" sz="2400" dirty="0"/>
              <a:t> x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,</a:t>
            </a:r>
            <a:r>
              <a:rPr lang="en-GB" sz="2400" baseline="-25000" dirty="0"/>
              <a:t>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n</a:t>
            </a:r>
            <a:r>
              <a:rPr lang="en-GB" sz="2400" baseline="-40000" dirty="0">
                <a:sym typeface="Symbol" pitchFamily="18" charset="2"/>
              </a:rPr>
              <a:t> </a:t>
            </a:r>
            <a:r>
              <a:rPr lang="en-GB" sz="2400" dirty="0">
                <a:sym typeface="Symbol" pitchFamily="18" charset="2"/>
              </a:rPr>
              <a:t>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253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 Mutation</a:t>
            </a:r>
            <a:endParaRPr lang="en-GB" dirty="0">
              <a:sym typeface="Symbol" pitchFamily="18" charset="2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Chromosomes: </a:t>
            </a:r>
            <a:r>
              <a:rPr lang="en-GB" sz="2400" dirty="0"/>
              <a:t> x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,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1</a:t>
            </a:r>
            <a:r>
              <a:rPr lang="en-GB" sz="2400" dirty="0"/>
              <a:t>,…,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n</a:t>
            </a:r>
            <a:r>
              <a:rPr lang="en-GB" sz="2400" dirty="0">
                <a:sym typeface="Symbol" pitchFamily="18" charset="2"/>
              </a:rPr>
              <a:t> 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i</a:t>
            </a:r>
            <a:r>
              <a:rPr lang="en-GB" sz="2400" dirty="0">
                <a:sym typeface="Symbol" pitchFamily="18" charset="2"/>
              </a:rPr>
              <a:t>’ = </a:t>
            </a:r>
            <a:r>
              <a:rPr lang="en-GB" sz="2400" baseline="-25000" dirty="0"/>
              <a:t>i</a:t>
            </a:r>
            <a:r>
              <a:rPr lang="en-GB" sz="2400" dirty="0">
                <a:sym typeface="Symbol" pitchFamily="18" charset="2"/>
              </a:rPr>
              <a:t> • (1 +  • N(0,1))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x</a:t>
            </a:r>
            <a:r>
              <a:rPr lang="en-GB" sz="2400" baseline="-25000" dirty="0"/>
              <a:t>i</a:t>
            </a:r>
            <a:r>
              <a:rPr lang="en-GB" sz="2400" dirty="0">
                <a:sym typeface="Symbol" pitchFamily="18" charset="2"/>
              </a:rPr>
              <a:t>’</a:t>
            </a:r>
            <a:r>
              <a:rPr lang="en-GB" sz="2400" dirty="0"/>
              <a:t> = x</a:t>
            </a:r>
            <a:r>
              <a:rPr lang="en-GB" sz="2400" baseline="-25000" dirty="0"/>
              <a:t>i</a:t>
            </a:r>
            <a:r>
              <a:rPr lang="en-GB" sz="2400" dirty="0"/>
              <a:t> + </a:t>
            </a:r>
            <a:r>
              <a:rPr lang="en-GB" sz="2400" dirty="0">
                <a:sym typeface="Symbol" pitchFamily="18" charset="2"/>
              </a:rPr>
              <a:t></a:t>
            </a:r>
            <a:r>
              <a:rPr lang="en-GB" sz="2400" baseline="-25000" dirty="0"/>
              <a:t>i</a:t>
            </a:r>
            <a:r>
              <a:rPr lang="en-GB" sz="2400" dirty="0">
                <a:sym typeface="Symbol" pitchFamily="18" charset="2"/>
              </a:rPr>
              <a:t>’</a:t>
            </a:r>
            <a:r>
              <a:rPr lang="en-GB" sz="2400" dirty="0"/>
              <a:t> </a:t>
            </a:r>
            <a:r>
              <a:rPr lang="en-GB" sz="2400" dirty="0">
                <a:sym typeface="Symbol" pitchFamily="18" charset="2"/>
              </a:rPr>
              <a:t>•</a:t>
            </a:r>
            <a:r>
              <a:rPr lang="en-GB" sz="2400" dirty="0"/>
              <a:t> N</a:t>
            </a:r>
            <a:r>
              <a:rPr lang="en-GB" sz="2400" baseline="-25000" dirty="0"/>
              <a:t>i</a:t>
            </a:r>
            <a:r>
              <a:rPr lang="en-GB" sz="2400" dirty="0"/>
              <a:t>(0,1)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  0.2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boundary rule: </a:t>
            </a:r>
            <a:r>
              <a:rPr lang="en-GB" sz="2400" dirty="0">
                <a:sym typeface="Symbol" pitchFamily="18" charset="2"/>
              </a:rPr>
              <a:t>’ &lt; </a:t>
            </a:r>
            <a:r>
              <a:rPr lang="en-GB" sz="2400" baseline="-25000" dirty="0">
                <a:sym typeface="Symbol" pitchFamily="18" charset="2"/>
              </a:rPr>
              <a:t>0</a:t>
            </a:r>
            <a:r>
              <a:rPr lang="en-GB" sz="2400" dirty="0">
                <a:sym typeface="Symbol" pitchFamily="18" charset="2"/>
              </a:rPr>
              <a:t>  ’ = </a:t>
            </a:r>
            <a:r>
              <a:rPr lang="en-GB" sz="2400" baseline="-25000" dirty="0">
                <a:sym typeface="Symbol" pitchFamily="18" charset="2"/>
              </a:rPr>
              <a:t>0</a:t>
            </a:r>
            <a:r>
              <a:rPr lang="en-GB" sz="2400" dirty="0">
                <a:sym typeface="Symbol" pitchFamily="18" charset="2"/>
              </a:rPr>
              <a:t>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Other variants proposed &amp; tried: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Using variance instead of standard deviation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Mutate -last – </a:t>
            </a:r>
            <a:r>
              <a:rPr lang="en-GB" sz="2000" b="1" dirty="0">
                <a:sym typeface="Symbol" pitchFamily="18" charset="2"/>
              </a:rPr>
              <a:t>BAD IDEA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ym typeface="Symbol" pitchFamily="18" charset="2"/>
              </a:rPr>
              <a:t>Other distributions, </a:t>
            </a:r>
            <a:r>
              <a:rPr lang="en-GB" sz="2000" dirty="0" err="1">
                <a:sym typeface="Symbol" pitchFamily="18" charset="2"/>
              </a:rPr>
              <a:t>e.g</a:t>
            </a:r>
            <a:r>
              <a:rPr lang="en-GB" sz="2000" dirty="0">
                <a:sym typeface="Symbol" pitchFamily="18" charset="2"/>
              </a:rPr>
              <a:t>, Cauchy instead of Gaussian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1FCCE-F7F6-0642-BC7A-ED018E06F3BF}"/>
              </a:ext>
            </a:extLst>
          </p:cNvPr>
          <p:cNvSpPr txBox="1"/>
          <p:nvPr/>
        </p:nvSpPr>
        <p:spPr>
          <a:xfrm>
            <a:off x="6625164" y="2181885"/>
            <a:ext cx="4323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sym typeface="Symbol" pitchFamily="18" charset="2"/>
              </a:rPr>
              <a:t>Note the difference with the ES formula</a:t>
            </a:r>
          </a:p>
          <a:p>
            <a:r>
              <a:rPr lang="en-GB" sz="2000" dirty="0">
                <a:solidFill>
                  <a:srgbClr val="FF0000"/>
                </a:solidFill>
                <a:sym typeface="Symbol" pitchFamily="18" charset="2"/>
              </a:rPr>
              <a:t>’ =  </a:t>
            </a:r>
            <a:r>
              <a:rPr lang="en-GB" sz="11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•</a:t>
            </a:r>
            <a:r>
              <a:rPr lang="en-GB" sz="20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 </a:t>
            </a:r>
            <a:r>
              <a:rPr lang="en-GB" sz="2000" dirty="0">
                <a:solidFill>
                  <a:srgbClr val="FF0000"/>
                </a:solidFill>
                <a:sym typeface="Symbol" pitchFamily="18" charset="2"/>
              </a:rPr>
              <a:t>exp( </a:t>
            </a:r>
            <a:r>
              <a:rPr lang="en-GB" sz="11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•</a:t>
            </a:r>
            <a:r>
              <a:rPr lang="en-GB" sz="2000" dirty="0">
                <a:solidFill>
                  <a:srgbClr val="FF0000"/>
                </a:solidFill>
                <a:sym typeface="Symbol" pitchFamily="18" charset="2"/>
              </a:rPr>
              <a:t> N(0,1))</a:t>
            </a:r>
          </a:p>
        </p:txBody>
      </p:sp>
    </p:spTree>
    <p:extLst>
      <p:ext uri="{BB962C8B-B14F-4D97-AF65-F5344CB8AC3E}">
        <p14:creationId xmlns:p14="http://schemas.microsoft.com/office/powerpoint/2010/main" val="2590882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</a:t>
            </a:r>
            <a:r>
              <a:rPr lang="en-US" dirty="0"/>
              <a:t> Recombination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None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Rationale: one point in the search space stands for a species, not for an individual and there can be no crossover between species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Much historical debate “mutation vs. crossover”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402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</a:t>
            </a:r>
            <a:r>
              <a:rPr lang="en-US" dirty="0"/>
              <a:t> Parent selection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Each individual creates one child by mutation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Thus: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Deterministic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Not biased by fitness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7304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</a:t>
            </a:r>
            <a:r>
              <a:rPr lang="en-US" dirty="0"/>
              <a:t> Evolving checkers players (Fogel’02)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Overall strategy: go to the position with the highest expected value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Neural nets for evaluating future values of moves are evolved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NNs have fixed structure with 5046 weights, these are evolved + one weight for “kings”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Representation: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vector of 5046 real numbers for object variables (weights)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vector of 5046 real numbers for </a:t>
            </a:r>
            <a:r>
              <a:rPr lang="en-US" sz="2000" dirty="0">
                <a:sym typeface="Symbol" pitchFamily="18" charset="2"/>
              </a:rPr>
              <a:t></a:t>
            </a:r>
            <a:r>
              <a:rPr lang="en-US" sz="2000" dirty="0"/>
              <a:t>‘s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Thus, more than 10K variables to optimize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Mutation: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Gaussian, lognormal scheme with </a:t>
            </a:r>
            <a:r>
              <a:rPr lang="en-US" sz="2000" dirty="0">
                <a:sym typeface="Symbol" pitchFamily="18" charset="2"/>
              </a:rPr>
              <a:t></a:t>
            </a:r>
            <a:r>
              <a:rPr lang="en-US" sz="2000" dirty="0"/>
              <a:t>-first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Plus special mechanism for the kings’ weight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Population size 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9010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EP:</a:t>
            </a:r>
            <a:r>
              <a:rPr lang="en-US" dirty="0"/>
              <a:t> Evolving checkers players (Fogel’02)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Tournament size q = 5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Programs (with NN inside) play against other programs, no  human trainer or hard-wired intelligence – </a:t>
            </a:r>
            <a:r>
              <a:rPr lang="en-US" sz="2400" dirty="0">
                <a:solidFill>
                  <a:srgbClr val="FF0000"/>
                </a:solidFill>
              </a:rPr>
              <a:t>note the special character of the fitness function: no explicit formula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After 840 generation (6 months!) best strategy was tested against humans via Internet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Program earned “expert class” ranking outperforming 99.61% of all rated players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906000" y="6340476"/>
            <a:ext cx="762000" cy="365125"/>
          </a:xfrm>
          <a:prstGeom prst="rect">
            <a:avLst/>
          </a:prstGeom>
        </p:spPr>
        <p:txBody>
          <a:bodyPr/>
          <a:lstStyle/>
          <a:p>
            <a:fld id="{5464A804-3F07-4AC0-8375-2CC30D7639E3}" type="slidenum">
              <a:rPr lang="nl-NL" smtClean="0"/>
              <a:pPr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303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Evolutionary Programming: Summary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Less clear identity than GA and ES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Modern versions are hard to distinguish from ES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Branch is becoming less active / visible than other members of the EA family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024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Programming: Quick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Developed: USA in the 1990’s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Early names: J. </a:t>
            </a:r>
            <a:r>
              <a:rPr lang="en-US" sz="2400" dirty="0" err="1"/>
              <a:t>Koza</a:t>
            </a:r>
            <a:endParaRPr lang="en-US" sz="24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Typically applied to: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machine learning tasks (prediction, classification…)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Attributed features: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competes with neural nets and other ML algorithms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needs huge populations (thousands)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Special: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non-linear chromosomes: trees, graphs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mutation possible but not necessary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9181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GP: Technical summary tableau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112547"/>
              </p:ext>
            </p:extLst>
          </p:nvPr>
        </p:nvGraphicFramePr>
        <p:xfrm>
          <a:off x="2769865" y="2443754"/>
          <a:ext cx="6777159" cy="228600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81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Representation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Tree structures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Recombination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Exchange of subtrees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Mutation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Random change in trees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Parent selection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Fitness proportional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Survivor selection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Generational replacement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0403" marR="1004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161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SGA technical summary tableau</a:t>
            </a:r>
            <a:endParaRPr lang="nl-NL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448900"/>
              </p:ext>
            </p:extLst>
          </p:nvPr>
        </p:nvGraphicFramePr>
        <p:xfrm>
          <a:off x="2171501" y="2428096"/>
          <a:ext cx="7848998" cy="3017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92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2400" dirty="0" err="1"/>
                        <a:t>Representation</a:t>
                      </a:r>
                      <a:endParaRPr lang="nl-NL" sz="2400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Bit-strings</a:t>
                      </a:r>
                      <a:endParaRPr lang="nl-NL" sz="2400" b="0" dirty="0"/>
                    </a:p>
                  </a:txBody>
                  <a:tcPr marL="118536" marR="1185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Recombination</a:t>
                      </a:r>
                      <a:endParaRPr lang="nl-NL" sz="2400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1-Point</a:t>
                      </a:r>
                      <a:r>
                        <a:rPr lang="nl-NL" sz="2400" baseline="0" dirty="0"/>
                        <a:t> </a:t>
                      </a:r>
                      <a:r>
                        <a:rPr lang="nl-NL" sz="2400" baseline="0" dirty="0" err="1"/>
                        <a:t>crossover</a:t>
                      </a:r>
                      <a:endParaRPr lang="nl-NL" sz="2400" b="0" dirty="0"/>
                    </a:p>
                  </a:txBody>
                  <a:tcPr marL="118536" marR="1185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Mutation</a:t>
                      </a:r>
                      <a:endParaRPr lang="nl-NL" sz="2400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Bit flip</a:t>
                      </a:r>
                      <a:endParaRPr lang="nl-NL" sz="2400" b="0" dirty="0"/>
                    </a:p>
                  </a:txBody>
                  <a:tcPr marL="118536" marR="1185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Parent selection</a:t>
                      </a:r>
                      <a:endParaRPr lang="nl-NL" sz="2400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Fitnes</a:t>
                      </a:r>
                      <a:r>
                        <a:rPr lang="nl-NL" sz="2400" baseline="0" dirty="0"/>
                        <a:t>s </a:t>
                      </a:r>
                      <a:r>
                        <a:rPr lang="nl-NL" sz="2400" baseline="0" dirty="0" err="1"/>
                        <a:t>proportional</a:t>
                      </a:r>
                      <a:r>
                        <a:rPr lang="nl-NL" sz="2400" baseline="0" dirty="0"/>
                        <a:t> – </a:t>
                      </a:r>
                      <a:r>
                        <a:rPr lang="nl-NL" sz="2400" baseline="0" dirty="0" err="1"/>
                        <a:t>implemented</a:t>
                      </a:r>
                      <a:r>
                        <a:rPr lang="nl-NL" sz="2400" baseline="0" dirty="0"/>
                        <a:t> </a:t>
                      </a:r>
                      <a:r>
                        <a:rPr lang="nl-NL" sz="2400" baseline="0" dirty="0" err="1"/>
                        <a:t>by</a:t>
                      </a:r>
                      <a:r>
                        <a:rPr lang="nl-NL" sz="2400" baseline="0" dirty="0"/>
                        <a:t> Roulette Wheel</a:t>
                      </a:r>
                      <a:endParaRPr lang="nl-NL" sz="2400" b="0" dirty="0"/>
                    </a:p>
                  </a:txBody>
                  <a:tcPr marL="118536" marR="1185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Survivor selection</a:t>
                      </a:r>
                      <a:endParaRPr lang="nl-NL" sz="2400" b="1" dirty="0"/>
                    </a:p>
                  </a:txBody>
                  <a:tcPr marL="118536" marR="118536"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Generational</a:t>
                      </a:r>
                      <a:endParaRPr lang="nl-NL" sz="2400" b="0" dirty="0"/>
                    </a:p>
                  </a:txBody>
                  <a:tcPr marL="118536" marR="1185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16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GP </a:t>
            </a:r>
            <a:r>
              <a:rPr lang="en-US" dirty="0"/>
              <a:t>example: credit scoring (1/3)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Bank wants to distinguish good from bad loan applicants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Model needed that matches historical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50</a:t>
            </a:fld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6778"/>
              </p:ext>
            </p:extLst>
          </p:nvPr>
        </p:nvGraphicFramePr>
        <p:xfrm>
          <a:off x="2135561" y="3212976"/>
          <a:ext cx="7992887" cy="2286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1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 of children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Salary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 status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OK?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ID-1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45000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ID-2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30000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ID-3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40000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Divorced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nl-NL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892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GP </a:t>
            </a:r>
            <a:r>
              <a:rPr lang="en-US" dirty="0"/>
              <a:t>example: credit scoring (2/3)</a:t>
            </a:r>
            <a:endParaRPr lang="en-US" sz="3600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A possible model: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IF </a:t>
            </a:r>
            <a:r>
              <a:rPr lang="en-GB" sz="2400" dirty="0">
                <a:solidFill>
                  <a:srgbClr val="E46C0A"/>
                </a:solidFill>
              </a:rPr>
              <a:t>(NOC = 2) AND (S &gt; 80000)</a:t>
            </a:r>
            <a:r>
              <a:rPr lang="en-GB" sz="2400" dirty="0"/>
              <a:t> THEN </a:t>
            </a:r>
            <a:r>
              <a:rPr lang="en-GB" sz="2400" dirty="0">
                <a:solidFill>
                  <a:srgbClr val="E46C0A"/>
                </a:solidFill>
              </a:rPr>
              <a:t>good </a:t>
            </a:r>
            <a:r>
              <a:rPr lang="en-GB" sz="2400" dirty="0"/>
              <a:t>ELSE </a:t>
            </a:r>
            <a:r>
              <a:rPr lang="en-GB" sz="2400" dirty="0">
                <a:solidFill>
                  <a:srgbClr val="E46C0A"/>
                </a:solidFill>
              </a:rPr>
              <a:t>bad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In general: 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IF </a:t>
            </a:r>
            <a:r>
              <a:rPr lang="en-GB" sz="2400" dirty="0">
                <a:solidFill>
                  <a:srgbClr val="E46C0A"/>
                </a:solidFill>
              </a:rPr>
              <a:t>formula </a:t>
            </a:r>
            <a:r>
              <a:rPr lang="en-GB" sz="2400" dirty="0"/>
              <a:t>THEN </a:t>
            </a:r>
            <a:r>
              <a:rPr lang="en-GB" sz="2400" dirty="0">
                <a:solidFill>
                  <a:srgbClr val="E46C0A"/>
                </a:solidFill>
              </a:rPr>
              <a:t>good </a:t>
            </a:r>
            <a:r>
              <a:rPr lang="en-GB" sz="2400" dirty="0"/>
              <a:t>ELSE </a:t>
            </a:r>
            <a:r>
              <a:rPr lang="en-GB" sz="2400" dirty="0">
                <a:solidFill>
                  <a:srgbClr val="E46C0A"/>
                </a:solidFill>
              </a:rPr>
              <a:t>bad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Only unknown is the right formula, hence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Our search space (phenotypes) is the set of formulas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Natural fitness of a formula: percentage of well classified cases of the model it stands for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4393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GP </a:t>
            </a:r>
            <a:r>
              <a:rPr lang="en-US" dirty="0"/>
              <a:t>example: credit scoring (3/3)</a:t>
            </a:r>
            <a:endParaRPr lang="en-US" sz="3600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</a:t>
            </a:r>
            <a:r>
              <a:rPr lang="en-GB" sz="2400" dirty="0">
                <a:solidFill>
                  <a:srgbClr val="E46C0A"/>
                </a:solidFill>
              </a:rPr>
              <a:t>(NOC = 2) AND (S &gt; 80000) </a:t>
            </a:r>
            <a:r>
              <a:rPr lang="en-GB" sz="2400" dirty="0"/>
              <a:t>THEN </a:t>
            </a:r>
            <a:r>
              <a:rPr lang="en-GB" sz="2400" dirty="0">
                <a:solidFill>
                  <a:srgbClr val="E46C0A"/>
                </a:solidFill>
              </a:rPr>
              <a:t>good </a:t>
            </a:r>
            <a:r>
              <a:rPr lang="en-GB" sz="2400" dirty="0"/>
              <a:t>ELSE </a:t>
            </a:r>
            <a:r>
              <a:rPr lang="en-GB" sz="2400" dirty="0">
                <a:solidFill>
                  <a:srgbClr val="E46C0A"/>
                </a:solidFill>
              </a:rPr>
              <a:t>bad</a:t>
            </a:r>
          </a:p>
          <a:p>
            <a:pPr marL="0" indent="0">
              <a:buNone/>
            </a:pPr>
            <a:r>
              <a:rPr lang="en-US" sz="2400" dirty="0"/>
              <a:t>can be represented by the following tree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52</a:t>
            </a:fld>
            <a:endParaRPr lang="nl-NL" dirty="0"/>
          </a:p>
        </p:txBody>
      </p:sp>
      <p:grpSp>
        <p:nvGrpSpPr>
          <p:cNvPr id="90116" name="Group 4"/>
          <p:cNvGrpSpPr>
            <a:grpSpLocks/>
          </p:cNvGrpSpPr>
          <p:nvPr/>
        </p:nvGrpSpPr>
        <p:grpSpPr bwMode="auto">
          <a:xfrm>
            <a:off x="2943225" y="3402222"/>
            <a:ext cx="6781800" cy="2502626"/>
            <a:chOff x="1200" y="2256"/>
            <a:chExt cx="3312" cy="912"/>
          </a:xfrm>
        </p:grpSpPr>
        <p:sp>
          <p:nvSpPr>
            <p:cNvPr id="90117" name="Text Box 5"/>
            <p:cNvSpPr txBox="1">
              <a:spLocks noChangeArrowheads="1"/>
            </p:cNvSpPr>
            <p:nvPr/>
          </p:nvSpPr>
          <p:spPr bwMode="auto">
            <a:xfrm>
              <a:off x="2592" y="2256"/>
              <a:ext cx="576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AND</a:t>
              </a:r>
            </a:p>
          </p:txBody>
        </p:sp>
        <p:sp>
          <p:nvSpPr>
            <p:cNvPr id="90118" name="Text Box 6"/>
            <p:cNvSpPr txBox="1">
              <a:spLocks noChangeArrowheads="1"/>
            </p:cNvSpPr>
            <p:nvPr/>
          </p:nvSpPr>
          <p:spPr bwMode="auto">
            <a:xfrm>
              <a:off x="3168" y="3024"/>
              <a:ext cx="24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S</a:t>
              </a:r>
            </a:p>
          </p:txBody>
        </p:sp>
        <p:sp>
          <p:nvSpPr>
            <p:cNvPr id="90119" name="Text Box 7"/>
            <p:cNvSpPr txBox="1">
              <a:spLocks noChangeArrowheads="1"/>
            </p:cNvSpPr>
            <p:nvPr/>
          </p:nvSpPr>
          <p:spPr bwMode="auto">
            <a:xfrm>
              <a:off x="2208" y="3024"/>
              <a:ext cx="24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2</a:t>
              </a:r>
            </a:p>
          </p:txBody>
        </p:sp>
        <p:sp>
          <p:nvSpPr>
            <p:cNvPr id="90120" name="Text Box 8"/>
            <p:cNvSpPr txBox="1">
              <a:spLocks noChangeArrowheads="1"/>
            </p:cNvSpPr>
            <p:nvPr/>
          </p:nvSpPr>
          <p:spPr bwMode="auto">
            <a:xfrm>
              <a:off x="1200" y="3024"/>
              <a:ext cx="576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NOC</a:t>
              </a:r>
            </a:p>
          </p:txBody>
        </p:sp>
        <p:sp>
          <p:nvSpPr>
            <p:cNvPr id="90121" name="Text Box 9"/>
            <p:cNvSpPr txBox="1">
              <a:spLocks noChangeArrowheads="1"/>
            </p:cNvSpPr>
            <p:nvPr/>
          </p:nvSpPr>
          <p:spPr bwMode="auto">
            <a:xfrm>
              <a:off x="3984" y="3033"/>
              <a:ext cx="5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80000</a:t>
              </a:r>
            </a:p>
          </p:txBody>
        </p:sp>
        <p:sp>
          <p:nvSpPr>
            <p:cNvPr id="90122" name="Text Box 10"/>
            <p:cNvSpPr txBox="1">
              <a:spLocks noChangeArrowheads="1"/>
            </p:cNvSpPr>
            <p:nvPr/>
          </p:nvSpPr>
          <p:spPr bwMode="auto">
            <a:xfrm>
              <a:off x="3600" y="2544"/>
              <a:ext cx="240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&gt;</a:t>
              </a:r>
            </a:p>
          </p:txBody>
        </p:sp>
        <p:sp>
          <p:nvSpPr>
            <p:cNvPr id="90123" name="Text Box 11"/>
            <p:cNvSpPr txBox="1">
              <a:spLocks noChangeArrowheads="1"/>
            </p:cNvSpPr>
            <p:nvPr/>
          </p:nvSpPr>
          <p:spPr bwMode="auto">
            <a:xfrm>
              <a:off x="1776" y="2544"/>
              <a:ext cx="240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>
                  <a:latin typeface="Arial" charset="0"/>
                </a:rPr>
                <a:t>=</a:t>
              </a:r>
            </a:p>
          </p:txBody>
        </p:sp>
        <p:sp>
          <p:nvSpPr>
            <p:cNvPr id="90124" name="Line 12"/>
            <p:cNvSpPr>
              <a:spLocks noChangeShapeType="1"/>
            </p:cNvSpPr>
            <p:nvPr/>
          </p:nvSpPr>
          <p:spPr bwMode="auto">
            <a:xfrm flipH="1">
              <a:off x="1968" y="2400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5" name="Line 13"/>
            <p:cNvSpPr>
              <a:spLocks noChangeShapeType="1"/>
            </p:cNvSpPr>
            <p:nvPr/>
          </p:nvSpPr>
          <p:spPr bwMode="auto">
            <a:xfrm>
              <a:off x="2976" y="2400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6" name="Line 14"/>
            <p:cNvSpPr>
              <a:spLocks noChangeShapeType="1"/>
            </p:cNvSpPr>
            <p:nvPr/>
          </p:nvSpPr>
          <p:spPr bwMode="auto">
            <a:xfrm flipH="1">
              <a:off x="1536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7" name="Line 15"/>
            <p:cNvSpPr>
              <a:spLocks noChangeShapeType="1"/>
            </p:cNvSpPr>
            <p:nvPr/>
          </p:nvSpPr>
          <p:spPr bwMode="auto">
            <a:xfrm>
              <a:off x="1920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8" name="Line 16"/>
            <p:cNvSpPr>
              <a:spLocks noChangeShapeType="1"/>
            </p:cNvSpPr>
            <p:nvPr/>
          </p:nvSpPr>
          <p:spPr bwMode="auto">
            <a:xfrm flipH="1">
              <a:off x="3360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0129" name="Line 17"/>
            <p:cNvSpPr>
              <a:spLocks noChangeShapeType="1"/>
            </p:cNvSpPr>
            <p:nvPr/>
          </p:nvSpPr>
          <p:spPr bwMode="auto">
            <a:xfrm>
              <a:off x="3744" y="273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123902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GP: Offspring creation scheme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400" dirty="0"/>
              <a:t>Compare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GA scheme using crossover AND mutation sequentially (be it probabilistically)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GP scheme using crossover OR mutation (chosen probabilistically)</a:t>
            </a:r>
          </a:p>
          <a:p>
            <a:pPr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7526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GA vs GP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0534" y="1568791"/>
            <a:ext cx="6232020" cy="458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682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Programming: Selection 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98891"/>
            <a:ext cx="10972800" cy="485903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Parent selection typically fitness proportionate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Over-selection in very large populations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rank population by fitness and divide it into two groups: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group 1: best x% of population, group 2 other (100-x)%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80% of selection operations chooses from group 1, 20% from group 2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for pop. size = 1000, 2000, 4000, 8000 x = 32%, 16%, 8%, 4% is recommended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motivation: to increase efficiency, %’s come from rule of thumb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Survivor selection: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Typical: generational scheme (thus none)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Recently steady-state is becoming popular for its elitism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845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Programming: </a:t>
            </a:r>
            <a:r>
              <a:rPr lang="en-US" dirty="0" err="1"/>
              <a:t>Initialisation</a:t>
            </a:r>
            <a:endParaRPr 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Maximum initial depth of trees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 is set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Full method (each branch has depth =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):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nodes at depth d &lt; </a:t>
            </a:r>
            <a:r>
              <a:rPr lang="en-GB" sz="2000" dirty="0" err="1"/>
              <a:t>D</a:t>
            </a:r>
            <a:r>
              <a:rPr lang="en-GB" sz="2000" baseline="-25000" dirty="0" err="1"/>
              <a:t>max</a:t>
            </a:r>
            <a:r>
              <a:rPr lang="en-GB" sz="2000" dirty="0"/>
              <a:t> randomly chosen from function set F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nodes at depth d = </a:t>
            </a:r>
            <a:r>
              <a:rPr lang="en-GB" sz="2000" dirty="0" err="1"/>
              <a:t>D</a:t>
            </a:r>
            <a:r>
              <a:rPr lang="en-GB" sz="2000" baseline="-25000" dirty="0" err="1"/>
              <a:t>max</a:t>
            </a:r>
            <a:r>
              <a:rPr lang="en-GB" sz="2000" dirty="0"/>
              <a:t> randomly chosen from terminal set T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Grow method (each branch has depth </a:t>
            </a:r>
            <a:r>
              <a:rPr lang="en-GB" sz="2400" dirty="0">
                <a:sym typeface="Symbol" pitchFamily="18" charset="2"/>
              </a:rPr>
              <a:t></a:t>
            </a:r>
            <a:r>
              <a:rPr lang="en-GB" sz="2400" dirty="0"/>
              <a:t> </a:t>
            </a:r>
            <a:r>
              <a:rPr lang="en-GB" sz="2400" dirty="0" err="1"/>
              <a:t>D</a:t>
            </a:r>
            <a:r>
              <a:rPr lang="en-GB" sz="2400" baseline="-25000" dirty="0" err="1"/>
              <a:t>max</a:t>
            </a:r>
            <a:r>
              <a:rPr lang="en-GB" sz="2400" dirty="0"/>
              <a:t>):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nodes at depth d &lt; </a:t>
            </a:r>
            <a:r>
              <a:rPr lang="en-GB" sz="2000" dirty="0" err="1"/>
              <a:t>D</a:t>
            </a:r>
            <a:r>
              <a:rPr lang="en-GB" sz="2000" baseline="-25000" dirty="0" err="1"/>
              <a:t>max</a:t>
            </a:r>
            <a:r>
              <a:rPr lang="en-GB" sz="2000" dirty="0"/>
              <a:t> randomly chosen from F </a:t>
            </a:r>
            <a:r>
              <a:rPr lang="en-GB" sz="2000" dirty="0">
                <a:sym typeface="Symbol" pitchFamily="18" charset="2"/>
              </a:rPr>
              <a:t> </a:t>
            </a:r>
            <a:r>
              <a:rPr lang="en-GB" sz="2000" dirty="0"/>
              <a:t>T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nodes at depth d = </a:t>
            </a:r>
            <a:r>
              <a:rPr lang="en-GB" sz="2000" dirty="0" err="1"/>
              <a:t>D</a:t>
            </a:r>
            <a:r>
              <a:rPr lang="en-GB" sz="2000" baseline="-25000" dirty="0" err="1"/>
              <a:t>max</a:t>
            </a:r>
            <a:r>
              <a:rPr lang="en-GB" sz="2000" dirty="0"/>
              <a:t> randomly chosen from T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Common GP initialisation: ramped half-and-half, where grow &amp; full method each deliver half of initial population</a:t>
            </a:r>
            <a:r>
              <a:rPr lang="en-US" sz="24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7545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Programming: Bloat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Bloat = “survival of the fattest”, i.e., the tree sizes in the population are increasing over time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Ongoing research and debate about the reasons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Needs countermeasures, e.g.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Prohibiting variation operators that would deliver “too big” children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Parsimony pressure: penalty for being oversized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482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GP: Example </a:t>
            </a:r>
            <a:r>
              <a:rPr lang="en-GB" dirty="0"/>
              <a:t>symbolic regression</a:t>
            </a:r>
            <a:r>
              <a:rPr lang="en-GB" sz="3200" dirty="0"/>
              <a:t> </a:t>
            </a:r>
            <a:endParaRPr lang="en-US" sz="3200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Given some points in </a:t>
            </a:r>
            <a:r>
              <a:rPr lang="en-GB" sz="2400" b="1" dirty="0"/>
              <a:t>R</a:t>
            </a:r>
            <a:r>
              <a:rPr lang="en-GB" sz="2400" baseline="30000" dirty="0">
                <a:sym typeface="Bookshelf Symbol 5" pitchFamily="2" charset="2"/>
              </a:rPr>
              <a:t>2</a:t>
            </a:r>
            <a:r>
              <a:rPr lang="en-GB" sz="2400" dirty="0"/>
              <a:t>, (x</a:t>
            </a:r>
            <a:r>
              <a:rPr lang="en-GB" sz="2400" baseline="-25000" dirty="0"/>
              <a:t>1</a:t>
            </a:r>
            <a:r>
              <a:rPr lang="en-GB" sz="2400" dirty="0"/>
              <a:t>, y</a:t>
            </a:r>
            <a:r>
              <a:rPr lang="en-GB" sz="2400" baseline="-25000" dirty="0"/>
              <a:t>1</a:t>
            </a:r>
            <a:r>
              <a:rPr lang="en-GB" sz="2400" dirty="0"/>
              <a:t>), … , (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, </a:t>
            </a:r>
            <a:r>
              <a:rPr lang="en-GB" sz="2400" dirty="0" err="1"/>
              <a:t>y</a:t>
            </a:r>
            <a:r>
              <a:rPr lang="en-GB" sz="2400" baseline="-25000" dirty="0" err="1"/>
              <a:t>n</a:t>
            </a:r>
            <a:r>
              <a:rPr lang="en-GB" sz="2400" dirty="0"/>
              <a:t>)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Find function f(x) </a:t>
            </a:r>
            <a:r>
              <a:rPr lang="en-GB" sz="2400" dirty="0" err="1"/>
              <a:t>s.t.</a:t>
            </a:r>
            <a:r>
              <a:rPr lang="en-GB" sz="2400" dirty="0"/>
              <a:t> </a:t>
            </a:r>
            <a:r>
              <a:rPr lang="en-GB" sz="2400" dirty="0">
                <a:sym typeface="Symbol" pitchFamily="18" charset="2"/>
              </a:rPr>
              <a:t>i = 1, …, n : f(x</a:t>
            </a:r>
            <a:r>
              <a:rPr lang="en-GB" sz="2400" baseline="-25000" dirty="0">
                <a:sym typeface="Symbol" pitchFamily="18" charset="2"/>
              </a:rPr>
              <a:t>i</a:t>
            </a:r>
            <a:r>
              <a:rPr lang="en-GB" sz="2400" dirty="0">
                <a:sym typeface="Symbol" pitchFamily="18" charset="2"/>
              </a:rPr>
              <a:t>) = </a:t>
            </a:r>
            <a:r>
              <a:rPr lang="en-GB" sz="2400" dirty="0" err="1">
                <a:sym typeface="Symbol" pitchFamily="18" charset="2"/>
              </a:rPr>
              <a:t>y</a:t>
            </a:r>
            <a:r>
              <a:rPr lang="en-GB" sz="2400" baseline="-25000" dirty="0" err="1">
                <a:sym typeface="Symbol" pitchFamily="18" charset="2"/>
              </a:rPr>
              <a:t>i</a:t>
            </a:r>
            <a:r>
              <a:rPr lang="en-GB" sz="2400" dirty="0">
                <a:sym typeface="Symbol" pitchFamily="18" charset="2"/>
              </a:rPr>
              <a:t> 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ym typeface="Symbol" pitchFamily="18" charset="2"/>
              </a:rPr>
              <a:t>Possible GP solution: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Representation by F = {+, -, /, sin, </a:t>
            </a:r>
            <a:r>
              <a:rPr lang="en-GB" sz="2000" dirty="0" err="1"/>
              <a:t>cos</a:t>
            </a:r>
            <a:r>
              <a:rPr lang="en-GB" sz="2000" dirty="0"/>
              <a:t>}, T = </a:t>
            </a:r>
            <a:r>
              <a:rPr lang="en-GB" sz="2000" b="1" dirty="0"/>
              <a:t>R</a:t>
            </a:r>
            <a:r>
              <a:rPr lang="en-GB" sz="2000" dirty="0"/>
              <a:t> </a:t>
            </a:r>
            <a:r>
              <a:rPr lang="en-GB" sz="2000" dirty="0">
                <a:sym typeface="Symbol" pitchFamily="18" charset="2"/>
              </a:rPr>
              <a:t></a:t>
            </a:r>
            <a:r>
              <a:rPr lang="en-GB" sz="2000" dirty="0"/>
              <a:t> {x}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Fitness is the error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All operators standard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 </a:t>
            </a:r>
            <a:r>
              <a:rPr lang="en-GB" sz="2000" dirty="0" err="1"/>
              <a:t>pop.size</a:t>
            </a:r>
            <a:r>
              <a:rPr lang="en-GB" sz="2000" dirty="0"/>
              <a:t> = 1000, ramped half-half initialisation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Termination: n “hits” or 50000 fitness evaluations reached (where “hit” is if | </a:t>
            </a:r>
            <a:r>
              <a:rPr lang="en-GB" sz="2000" dirty="0">
                <a:sym typeface="Symbol" pitchFamily="18" charset="2"/>
              </a:rPr>
              <a:t>f(x</a:t>
            </a:r>
            <a:r>
              <a:rPr lang="en-GB" sz="2000" baseline="-25000" dirty="0">
                <a:sym typeface="Symbol" pitchFamily="18" charset="2"/>
              </a:rPr>
              <a:t>i</a:t>
            </a:r>
            <a:r>
              <a:rPr lang="en-GB" sz="2000" dirty="0">
                <a:sym typeface="Symbol" pitchFamily="18" charset="2"/>
              </a:rPr>
              <a:t>) – </a:t>
            </a:r>
            <a:r>
              <a:rPr lang="en-GB" sz="2000" dirty="0" err="1">
                <a:sym typeface="Symbol" pitchFamily="18" charset="2"/>
              </a:rPr>
              <a:t>y</a:t>
            </a:r>
            <a:r>
              <a:rPr lang="en-GB" sz="2000" baseline="-25000" dirty="0" err="1">
                <a:sym typeface="Symbol" pitchFamily="18" charset="2"/>
              </a:rPr>
              <a:t>i</a:t>
            </a:r>
            <a:r>
              <a:rPr lang="en-GB" sz="2000" baseline="-25000" dirty="0">
                <a:sym typeface="Symbol" pitchFamily="18" charset="2"/>
              </a:rPr>
              <a:t> </a:t>
            </a:r>
            <a:r>
              <a:rPr lang="en-GB" sz="2000" dirty="0"/>
              <a:t>| &lt; 0.0001)</a:t>
            </a:r>
            <a:r>
              <a:rPr lang="en-GB" sz="2000" dirty="0">
                <a:sym typeface="Symbol" pitchFamily="18" charset="2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D7A64C71-067F-4EB6-BA43-160A58A2ADDE}" type="slidenum">
              <a:rPr lang="nl-NL" smtClean="0"/>
              <a:pPr/>
              <a:t>58</a:t>
            </a:fld>
            <a:endParaRPr lang="nl-NL" dirty="0"/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864772"/>
              </p:ext>
            </p:extLst>
          </p:nvPr>
        </p:nvGraphicFramePr>
        <p:xfrm>
          <a:off x="3588704" y="3429000"/>
          <a:ext cx="2584264" cy="72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480" imgH="431640" progId="Equation.3">
                  <p:embed/>
                </p:oleObj>
              </mc:Choice>
              <mc:Fallback>
                <p:oleObj name="Equation" r:id="rId2" imgW="1536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704" y="3429000"/>
                        <a:ext cx="2584264" cy="726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858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Genetic Programming: Summary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Evolutionary approach to modelling and machine learning 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Works for learning behavioural strategies / policies as well, e.g. for game playing strategies, robot controllers, agents  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Results (trees) are readable – unlike neural networks – but the big size can make it impractical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Can require large populations and many generations, hence needs much time and/or powerful computing hardware 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Has well documented impressive achievements, see e.g.,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the paper “</a:t>
            </a:r>
            <a:r>
              <a:rPr lang="en-GB" sz="1600" i="1" dirty="0"/>
              <a:t>Human-competitive results produced by genetic programming</a:t>
            </a:r>
            <a:r>
              <a:rPr lang="en-GB" sz="1600" dirty="0"/>
              <a:t>” on Canvas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the following video based on the paper </a:t>
            </a:r>
            <a:r>
              <a:rPr lang="en-GB" sz="1600" i="1" dirty="0"/>
              <a:t>Schmidt and Lipson, Distilling Free-Form Natural Laws from Experimental Data, Science, 324 , p81-85</a:t>
            </a:r>
            <a:endParaRPr lang="en-GB" sz="1600" dirty="0"/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127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SGA </a:t>
            </a:r>
            <a:r>
              <a:rPr lang="nl-NL" dirty="0" err="1"/>
              <a:t>reproduction</a:t>
            </a:r>
            <a:r>
              <a:rPr lang="nl-NL" dirty="0"/>
              <a:t> </a:t>
            </a:r>
            <a:r>
              <a:rPr lang="nl-NL" dirty="0" err="1"/>
              <a:t>cycle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E46C0A"/>
                </a:solidFill>
              </a:rPr>
              <a:t>Select parents </a:t>
            </a:r>
            <a:r>
              <a:rPr lang="en-GB" sz="2400" dirty="0"/>
              <a:t>for the mating pool </a:t>
            </a:r>
          </a:p>
          <a:p>
            <a:pPr>
              <a:spcBef>
                <a:spcPts val="1200"/>
              </a:spcBef>
              <a:buNone/>
            </a:pPr>
            <a:r>
              <a:rPr lang="en-GB" sz="2400" dirty="0"/>
              <a:t>	(size of mating pool = population size)</a:t>
            </a:r>
          </a:p>
          <a:p>
            <a:pPr>
              <a:spcBef>
                <a:spcPts val="1200"/>
              </a:spcBef>
            </a:pPr>
            <a:r>
              <a:rPr lang="en-GB" sz="2400" dirty="0"/>
              <a:t>Shuffle the mating pool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E46C0A"/>
                </a:solidFill>
              </a:rPr>
              <a:t>Apply crossover </a:t>
            </a:r>
            <a:r>
              <a:rPr lang="en-GB" sz="2400" dirty="0"/>
              <a:t>for each consecutive pair with probability p</a:t>
            </a:r>
            <a:r>
              <a:rPr lang="en-GB" sz="2400" baseline="-25000" dirty="0"/>
              <a:t>c</a:t>
            </a:r>
            <a:r>
              <a:rPr lang="en-GB" sz="2400" dirty="0"/>
              <a:t>, otherwise copy parents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E46C0A"/>
                </a:solidFill>
              </a:rPr>
              <a:t>Apply mutation </a:t>
            </a:r>
            <a:r>
              <a:rPr lang="en-GB" sz="2400" dirty="0"/>
              <a:t>for each offspring (bit-flip with probability p</a:t>
            </a:r>
            <a:r>
              <a:rPr lang="en-GB" sz="2400" baseline="-25000" dirty="0"/>
              <a:t>m</a:t>
            </a:r>
            <a:r>
              <a:rPr lang="en-US" sz="2400" dirty="0"/>
              <a:t> independently for each bit)</a:t>
            </a:r>
            <a:endParaRPr lang="en-GB" sz="2400" dirty="0"/>
          </a:p>
          <a:p>
            <a:pPr>
              <a:spcBef>
                <a:spcPts val="1200"/>
              </a:spcBef>
            </a:pPr>
            <a:r>
              <a:rPr lang="en-GB" sz="2400" dirty="0">
                <a:solidFill>
                  <a:srgbClr val="E46C0A"/>
                </a:solidFill>
              </a:rPr>
              <a:t>Replace the whole population </a:t>
            </a:r>
            <a:r>
              <a:rPr lang="en-GB" sz="2400" dirty="0"/>
              <a:t>with the resulting offspring</a:t>
            </a:r>
          </a:p>
          <a:p>
            <a:pPr>
              <a:spcBef>
                <a:spcPts val="1200"/>
              </a:spcBef>
            </a:pPr>
            <a:endParaRPr lang="nl-NL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9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Schmidt and Lipson, Distilling Free-Form Natural Laws from Experimental Data, </a:t>
            </a:r>
            <a:r>
              <a:rPr lang="en-GB" sz="2400" i="1" dirty="0"/>
              <a:t>Science</a:t>
            </a:r>
            <a:r>
              <a:rPr lang="en-GB" sz="2400" dirty="0"/>
              <a:t>, 324 , p81-85 (3:20”)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9303B4B2-2C7E-4734-BAE8-B1616E61A587}" type="slidenum">
              <a:rPr lang="nl-NL" smtClean="0"/>
              <a:pPr/>
              <a:t>60</a:t>
            </a:fld>
            <a:endParaRPr lang="nl-NL" dirty="0"/>
          </a:p>
        </p:txBody>
      </p:sp>
      <p:pic>
        <p:nvPicPr>
          <p:cNvPr id="5" name="Hod Lipson.mp4">
            <a:hlinkClick r:id="" action="ppaction://media"/>
            <a:extLst>
              <a:ext uri="{FF2B5EF4-FFF2-40B4-BE49-F238E27FC236}">
                <a16:creationId xmlns:a16="http://schemas.microsoft.com/office/drawing/2014/main" id="{27244BCC-5792-50D3-0B7B-CA8D4471E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1971" y="1047206"/>
            <a:ext cx="7408058" cy="55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GA example after Goldberg </a:t>
            </a:r>
            <a:r>
              <a:rPr lang="fr-FR" dirty="0"/>
              <a:t>’</a:t>
            </a:r>
            <a:r>
              <a:rPr lang="en-US" dirty="0"/>
              <a:t>89 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Simple problem: max x</a:t>
            </a:r>
            <a:r>
              <a:rPr lang="en-US" sz="2400" baseline="30000" dirty="0"/>
              <a:t>2</a:t>
            </a:r>
            <a:r>
              <a:rPr lang="en-US" sz="2400" dirty="0"/>
              <a:t> over {0,1,…,31}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GA approach: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Representation: binary code, e.g., 01101 </a:t>
            </a:r>
            <a:r>
              <a:rPr lang="en-US" sz="2000" dirty="0">
                <a:sym typeface="Symbol" pitchFamily="18" charset="2"/>
              </a:rPr>
              <a:t> </a:t>
            </a:r>
            <a:r>
              <a:rPr lang="en-US" sz="2000" dirty="0"/>
              <a:t>13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Population size: 4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1-point </a:t>
            </a:r>
            <a:r>
              <a:rPr lang="en-US" sz="2000" dirty="0" err="1"/>
              <a:t>xover</a:t>
            </a:r>
            <a:r>
              <a:rPr lang="en-US" sz="2000" dirty="0"/>
              <a:t>, bitwise mutation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Roulette wheel selection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Random </a:t>
            </a:r>
            <a:r>
              <a:rPr lang="en-US" sz="2000" dirty="0" err="1"/>
              <a:t>initialisation</a:t>
            </a:r>
            <a:endParaRPr lang="en-US" sz="20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show one generational cycle done by hand </a:t>
            </a:r>
            <a:endParaRPr lang="en-GB" sz="2400" dirty="0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example: Selection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2588" y="2001185"/>
            <a:ext cx="8382727" cy="3328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35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X</a:t>
            </a:r>
            <a:r>
              <a:rPr lang="nl-NL" baseline="30000"/>
              <a:t>2</a:t>
            </a:r>
            <a:r>
              <a:rPr lang="nl-NL"/>
              <a:t> example: Crossover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725026" y="6257925"/>
            <a:ext cx="942975" cy="501650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2697" y="1951232"/>
            <a:ext cx="8242506" cy="346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613166"/>
      </p:ext>
    </p:extLst>
  </p:cSld>
  <p:clrMapOvr>
    <a:masterClrMapping/>
  </p:clrMapOvr>
</p:sld>
</file>

<file path=ppt/theme/theme1.xml><?xml version="1.0" encoding="utf-8"?>
<a:theme xmlns:a="http://schemas.openxmlformats.org/drawingml/2006/main" name="mooie-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mooie-slides.thmx</Template>
  <TotalTime>182</TotalTime>
  <Words>3109</Words>
  <Application>Microsoft Macintosh PowerPoint</Application>
  <PresentationFormat>Widescreen</PresentationFormat>
  <Paragraphs>532</Paragraphs>
  <Slides>60</Slides>
  <Notes>31</Notes>
  <HiddenSlides>1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Symbol</vt:lpstr>
      <vt:lpstr>Wingdings</vt:lpstr>
      <vt:lpstr>mooie-slides</vt:lpstr>
      <vt:lpstr>Equation</vt:lpstr>
      <vt:lpstr>Evolutionary Computing</vt:lpstr>
      <vt:lpstr>Popular Evolutionary Algorithm Variants</vt:lpstr>
      <vt:lpstr>Genetic Algorithms: Quick Overview (1/2)</vt:lpstr>
      <vt:lpstr>Genetic Algorithms: Quick Overview (2/2)</vt:lpstr>
      <vt:lpstr>SGA technical summary tableau</vt:lpstr>
      <vt:lpstr>SGA reproduction cycle</vt:lpstr>
      <vt:lpstr>A GA example after Goldberg ’89 </vt:lpstr>
      <vt:lpstr>X2 example: Selection</vt:lpstr>
      <vt:lpstr>X2 example: Crossover</vt:lpstr>
      <vt:lpstr>X2 example: Mutation</vt:lpstr>
      <vt:lpstr>The Simple GA</vt:lpstr>
      <vt:lpstr>Genetic Algorithms: Summary</vt:lpstr>
      <vt:lpstr>Evolution Strategies: Quick overview</vt:lpstr>
      <vt:lpstr>ES technical summary tableau</vt:lpstr>
      <vt:lpstr>Evolution Strategies: Example (1+1) ES</vt:lpstr>
      <vt:lpstr>ES example mutation mechanism</vt:lpstr>
      <vt:lpstr>Evolution Strategies: Illustration of normal distribution</vt:lpstr>
      <vt:lpstr>Another historical example: the jet nozzle experiment</vt:lpstr>
      <vt:lpstr>The famous jet nozzle experiment (movie)</vt:lpstr>
      <vt:lpstr>Evolution Strategies: Representation</vt:lpstr>
      <vt:lpstr>Evolution Strategies: Recombination</vt:lpstr>
      <vt:lpstr>ES: Names of recombination operators </vt:lpstr>
      <vt:lpstr>Evolution Strategies: Parent selection</vt:lpstr>
      <vt:lpstr>ES: Self-adaptation illustrated (1/2)</vt:lpstr>
      <vt:lpstr>ES: Self-adaptation illustrated cont’d (2/2)</vt:lpstr>
      <vt:lpstr>ES: Prerequisites for self-adaptation </vt:lpstr>
      <vt:lpstr>Evolution Strategies: Selection Pressure</vt:lpstr>
      <vt:lpstr>Example: The cherry brandy experiment</vt:lpstr>
      <vt:lpstr>Example: The cherry brandy experiment</vt:lpstr>
      <vt:lpstr>Example: The Ackley function, Bäck et al 93</vt:lpstr>
      <vt:lpstr>Evolution Strategies: Summary</vt:lpstr>
      <vt:lpstr>Evolutionary Programming: Quick overview</vt:lpstr>
      <vt:lpstr>EP: Technical summary tableau</vt:lpstr>
      <vt:lpstr>Historical EP perspective</vt:lpstr>
      <vt:lpstr>EP: Prediction by finite state machines</vt:lpstr>
      <vt:lpstr>EP: FSM example</vt:lpstr>
      <vt:lpstr>EP: FSM as predictor</vt:lpstr>
      <vt:lpstr>EP: Evolving FSMs to predict primes (1/2)</vt:lpstr>
      <vt:lpstr>EP: Evolving FSMs to predict primes (1/2)</vt:lpstr>
      <vt:lpstr>Modern Evolutionary Programming</vt:lpstr>
      <vt:lpstr>Evolutionary Programming: Representation</vt:lpstr>
      <vt:lpstr>Evolutionary Programming: Mutation</vt:lpstr>
      <vt:lpstr>Evolutionary Programming: Recombination </vt:lpstr>
      <vt:lpstr>EP: Parent selection</vt:lpstr>
      <vt:lpstr>EP: Evolving checkers players (Fogel’02)</vt:lpstr>
      <vt:lpstr>EP: Evolving checkers players (Fogel’02)</vt:lpstr>
      <vt:lpstr>Evolutionary Programming: Summary</vt:lpstr>
      <vt:lpstr>Genetic Programming: Quick overview</vt:lpstr>
      <vt:lpstr>GP: Technical summary tableau</vt:lpstr>
      <vt:lpstr>GP example: credit scoring (1/3)</vt:lpstr>
      <vt:lpstr>GP example: credit scoring (2/3)</vt:lpstr>
      <vt:lpstr>GP example: credit scoring (3/3)</vt:lpstr>
      <vt:lpstr>GP: Offspring creation scheme</vt:lpstr>
      <vt:lpstr>GA vs GP</vt:lpstr>
      <vt:lpstr>Genetic Programming: Selection </vt:lpstr>
      <vt:lpstr>Genetic Programming: Initialisation</vt:lpstr>
      <vt:lpstr>Genetic Programming: Bloat</vt:lpstr>
      <vt:lpstr>GP: Example symbolic regression </vt:lpstr>
      <vt:lpstr>Genetic Programming: Summary</vt:lpstr>
      <vt:lpstr>Schmidt and Lipson, Distilling Free-Form Natural Laws from Experimental Data, Science, 324 , p81-85 (3:20”)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Computing 2014</dc:title>
  <dc:subject/>
  <dc:creator>Gusz &amp; Jim</dc:creator>
  <cp:keywords/>
  <dc:description/>
  <cp:lastModifiedBy>Guszti Eiben</cp:lastModifiedBy>
  <cp:revision>392</cp:revision>
  <cp:lastPrinted>2019-10-01T03:44:52Z</cp:lastPrinted>
  <dcterms:created xsi:type="dcterms:W3CDTF">2014-06-19T13:47:47Z</dcterms:created>
  <dcterms:modified xsi:type="dcterms:W3CDTF">2023-10-02T14:28:47Z</dcterms:modified>
  <cp:category/>
</cp:coreProperties>
</file>